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9"/>
  </p:notesMasterIdLst>
  <p:handoutMasterIdLst>
    <p:handoutMasterId r:id="rId30"/>
  </p:handoutMasterIdLst>
  <p:sldIdLst>
    <p:sldId id="256" r:id="rId2"/>
    <p:sldId id="288" r:id="rId3"/>
    <p:sldId id="286" r:id="rId4"/>
    <p:sldId id="349" r:id="rId5"/>
    <p:sldId id="292" r:id="rId6"/>
    <p:sldId id="294" r:id="rId7"/>
    <p:sldId id="284" r:id="rId8"/>
    <p:sldId id="320" r:id="rId9"/>
    <p:sldId id="331" r:id="rId10"/>
    <p:sldId id="336" r:id="rId11"/>
    <p:sldId id="310" r:id="rId12"/>
    <p:sldId id="334" r:id="rId13"/>
    <p:sldId id="347" r:id="rId14"/>
    <p:sldId id="348" r:id="rId15"/>
    <p:sldId id="337" r:id="rId16"/>
    <p:sldId id="343" r:id="rId17"/>
    <p:sldId id="345" r:id="rId18"/>
    <p:sldId id="346" r:id="rId19"/>
    <p:sldId id="338" r:id="rId20"/>
    <p:sldId id="340" r:id="rId21"/>
    <p:sldId id="342" r:id="rId22"/>
    <p:sldId id="297" r:id="rId23"/>
    <p:sldId id="339" r:id="rId24"/>
    <p:sldId id="291" r:id="rId25"/>
    <p:sldId id="281" r:id="rId26"/>
    <p:sldId id="325" r:id="rId27"/>
    <p:sldId id="35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734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bber, Cynthia K" initials="WC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C6"/>
    <a:srgbClr val="273896"/>
    <a:srgbClr val="DAF4F2"/>
    <a:srgbClr val="39AFB5"/>
    <a:srgbClr val="4BACC6"/>
    <a:srgbClr val="E3DB66"/>
    <a:srgbClr val="051D68"/>
    <a:srgbClr val="121256"/>
    <a:srgbClr val="E3DC70"/>
    <a:srgbClr val="E3DC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46"/>
    <p:restoredTop sz="89648" autoAdjust="0"/>
  </p:normalViewPr>
  <p:slideViewPr>
    <p:cSldViewPr snapToGrid="0" snapToObjects="1">
      <p:cViewPr varScale="1">
        <p:scale>
          <a:sx n="105" d="100"/>
          <a:sy n="105" d="100"/>
        </p:scale>
        <p:origin x="216" y="296"/>
      </p:cViewPr>
      <p:guideLst>
        <p:guide orient="horz"/>
        <p:guide pos="7349"/>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C3A7C7-AB78-4C5D-9D53-F4A238DBC77B}" type="datetimeFigureOut">
              <a:rPr lang="en-US" smtClean="0"/>
              <a:pPr/>
              <a:t>4/25/23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35E8A9-2071-44C0-9187-0EF7B2BB40DC}" type="slidenum">
              <a:rPr lang="en-US" smtClean="0"/>
              <a:pPr/>
              <a:t>‹#›</a:t>
            </a:fld>
            <a:endParaRPr lang="en-US" dirty="0"/>
          </a:p>
        </p:txBody>
      </p:sp>
    </p:spTree>
    <p:extLst>
      <p:ext uri="{BB962C8B-B14F-4D97-AF65-F5344CB8AC3E}">
        <p14:creationId xmlns:p14="http://schemas.microsoft.com/office/powerpoint/2010/main" val="258319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A75B3-08D3-4215-80FA-CFE79F696F9D}" type="datetimeFigureOut">
              <a:rPr lang="en-US" smtClean="0"/>
              <a:pPr/>
              <a:t>4/25/23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B8ADB5-F94C-4C71-9BEB-557609931109}" type="slidenum">
              <a:rPr lang="en-US" smtClean="0"/>
              <a:pPr/>
              <a:t>‹#›</a:t>
            </a:fld>
            <a:endParaRPr lang="en-US" dirty="0"/>
          </a:p>
        </p:txBody>
      </p:sp>
    </p:spTree>
    <p:extLst>
      <p:ext uri="{BB962C8B-B14F-4D97-AF65-F5344CB8AC3E}">
        <p14:creationId xmlns:p14="http://schemas.microsoft.com/office/powerpoint/2010/main" val="346087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B8ADB5-F94C-4C71-9BEB-557609931109}" type="slidenum">
              <a:rPr lang="en-US" smtClean="0"/>
              <a:pPr/>
              <a:t>1</a:t>
            </a:fld>
            <a:endParaRPr lang="en-US" dirty="0"/>
          </a:p>
        </p:txBody>
      </p:sp>
    </p:spTree>
    <p:extLst>
      <p:ext uri="{BB962C8B-B14F-4D97-AF65-F5344CB8AC3E}">
        <p14:creationId xmlns:p14="http://schemas.microsoft.com/office/powerpoint/2010/main" val="3441929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76B8ADB5-F94C-4C71-9BEB-557609931109}" type="slidenum">
              <a:rPr lang="en-US" smtClean="0"/>
              <a:pPr/>
              <a:t>19</a:t>
            </a:fld>
            <a:endParaRPr lang="en-US" dirty="0"/>
          </a:p>
        </p:txBody>
      </p:sp>
    </p:spTree>
    <p:extLst>
      <p:ext uri="{BB962C8B-B14F-4D97-AF65-F5344CB8AC3E}">
        <p14:creationId xmlns:p14="http://schemas.microsoft.com/office/powerpoint/2010/main" val="374751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CBDB27F6-5F6F-4B68-BCD6-DE2A28CFC870}" type="slidenum">
              <a:rPr lang="en-US" smtClean="0"/>
              <a:pPr/>
              <a:t>20</a:t>
            </a:fld>
            <a:endParaRPr lang="en-US" dirty="0"/>
          </a:p>
        </p:txBody>
      </p:sp>
      <p:sp>
        <p:nvSpPr>
          <p:cNvPr id="40963" name="Rectangle 2"/>
          <p:cNvSpPr>
            <a:spLocks noGrp="1" noRot="1" noChangeAspect="1" noChangeArrowheads="1" noTextEdit="1"/>
          </p:cNvSpPr>
          <p:nvPr>
            <p:ph type="sldImg"/>
          </p:nvPr>
        </p:nvSpPr>
        <p:spPr>
          <a:xfrm>
            <a:off x="381000" y="685800"/>
            <a:ext cx="6096000" cy="3429000"/>
          </a:xfrm>
          <a:ln/>
        </p:spPr>
      </p:sp>
      <p:sp>
        <p:nvSpPr>
          <p:cNvPr id="409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30248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CBDB27F6-5F6F-4B68-BCD6-DE2A28CFC870}" type="slidenum">
              <a:rPr lang="en-US" smtClean="0"/>
              <a:pPr/>
              <a:t>21</a:t>
            </a:fld>
            <a:endParaRPr lang="en-US" dirty="0"/>
          </a:p>
        </p:txBody>
      </p:sp>
      <p:sp>
        <p:nvSpPr>
          <p:cNvPr id="40963" name="Rectangle 2"/>
          <p:cNvSpPr>
            <a:spLocks noGrp="1" noRot="1" noChangeAspect="1" noChangeArrowheads="1" noTextEdit="1"/>
          </p:cNvSpPr>
          <p:nvPr>
            <p:ph type="sldImg"/>
          </p:nvPr>
        </p:nvSpPr>
        <p:spPr>
          <a:xfrm>
            <a:off x="381000" y="685800"/>
            <a:ext cx="6096000" cy="3429000"/>
          </a:xfrm>
          <a:ln/>
        </p:spPr>
      </p:sp>
      <p:sp>
        <p:nvSpPr>
          <p:cNvPr id="409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274612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CBDB27F6-5F6F-4B68-BCD6-DE2A28CFC870}" type="slidenum">
              <a:rPr lang="en-US" smtClean="0"/>
              <a:pPr/>
              <a:t>22</a:t>
            </a:fld>
            <a:endParaRPr lang="en-US" dirty="0"/>
          </a:p>
        </p:txBody>
      </p:sp>
      <p:sp>
        <p:nvSpPr>
          <p:cNvPr id="40963" name="Rectangle 2"/>
          <p:cNvSpPr>
            <a:spLocks noGrp="1" noRot="1" noChangeAspect="1" noChangeArrowheads="1" noTextEdit="1"/>
          </p:cNvSpPr>
          <p:nvPr>
            <p:ph type="sldImg"/>
          </p:nvPr>
        </p:nvSpPr>
        <p:spPr>
          <a:xfrm>
            <a:off x="381000" y="685800"/>
            <a:ext cx="6096000" cy="3429000"/>
          </a:xfrm>
          <a:ln/>
        </p:spPr>
      </p:sp>
      <p:sp>
        <p:nvSpPr>
          <p:cNvPr id="4096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59814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76B8ADB5-F94C-4C71-9BEB-557609931109}" type="slidenum">
              <a:rPr lang="en-US" smtClean="0"/>
              <a:pPr/>
              <a:t>23</a:t>
            </a:fld>
            <a:endParaRPr lang="en-US" dirty="0"/>
          </a:p>
        </p:txBody>
      </p:sp>
    </p:spTree>
    <p:extLst>
      <p:ext uri="{BB962C8B-B14F-4D97-AF65-F5344CB8AC3E}">
        <p14:creationId xmlns:p14="http://schemas.microsoft.com/office/powerpoint/2010/main" val="3827809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7C15A1-C9B4-4343-BDF1-FA2897AB34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751083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each individual project represents its own time series, combining these datasets provides an opportunity to extend the temporal window of the database and merge multiple different data sources, we can see that there has been a high tagging effort for Cuvier’s beaked whale and Short finned pilot whale, and equally successful biopsy of short finned pilot whale that could be integrated into future for understanding population level disturbance. This schematic only represents three of the studies that occur in the Cape Hatteras region, however there are other data that could be analysed in conjunction with these efforts, such as the Mid-Atlantic Offshore Cetacean study. </a:t>
            </a:r>
          </a:p>
          <a:p>
            <a:endParaRPr lang="en-GB" dirty="0"/>
          </a:p>
        </p:txBody>
      </p:sp>
      <p:sp>
        <p:nvSpPr>
          <p:cNvPr id="4" name="Slide Number Placeholder 3"/>
          <p:cNvSpPr>
            <a:spLocks noGrp="1"/>
          </p:cNvSpPr>
          <p:nvPr>
            <p:ph type="sldNum" sz="quarter" idx="5"/>
          </p:nvPr>
        </p:nvSpPr>
        <p:spPr/>
        <p:txBody>
          <a:bodyPr/>
          <a:lstStyle/>
          <a:p>
            <a:fld id="{76B8ADB5-F94C-4C71-9BEB-557609931109}" type="slidenum">
              <a:rPr lang="en-US" smtClean="0"/>
              <a:pPr/>
              <a:t>26</a:t>
            </a:fld>
            <a:endParaRPr lang="en-US" dirty="0"/>
          </a:p>
        </p:txBody>
      </p:sp>
    </p:spTree>
    <p:extLst>
      <p:ext uri="{BB962C8B-B14F-4D97-AF65-F5344CB8AC3E}">
        <p14:creationId xmlns:p14="http://schemas.microsoft.com/office/powerpoint/2010/main" val="2039134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E053E3-374A-44E4-BFE7-03F7963608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055490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0B6BFD-44D4-42AF-A235-94B1643707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4643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8F726D7-F353-44DF-BD2D-2C865A1AB600}" type="slidenum">
              <a:rPr lang="en-US" smtClean="0"/>
              <a:pPr/>
              <a:t>6</a:t>
            </a:fld>
            <a:endParaRPr lang="en-US" dirty="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231355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BC0BF30-35A2-431E-BB3A-D79373F665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59262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you can see, some of the data fields have NP or NA, NP for not provided information, and NA for cases where the column isn’t relevant to the row (for example when listing non priority species, catalog size not relevant and cant be written as one number as multiple species in the same row). These spreadsheets exist for both the Atlantic and Pacific region, with all available reports being sourced through the navy website. </a:t>
            </a:r>
          </a:p>
          <a:p>
            <a:endParaRPr lang="en-GB" dirty="0"/>
          </a:p>
        </p:txBody>
      </p:sp>
      <p:sp>
        <p:nvSpPr>
          <p:cNvPr id="4" name="Slide Number Placeholder 3"/>
          <p:cNvSpPr>
            <a:spLocks noGrp="1"/>
          </p:cNvSpPr>
          <p:nvPr>
            <p:ph type="sldNum" sz="quarter" idx="5"/>
          </p:nvPr>
        </p:nvSpPr>
        <p:spPr/>
        <p:txBody>
          <a:bodyPr/>
          <a:lstStyle/>
          <a:p>
            <a:fld id="{76B8ADB5-F94C-4C71-9BEB-557609931109}" type="slidenum">
              <a:rPr lang="en-US" smtClean="0"/>
              <a:pPr/>
              <a:t>9</a:t>
            </a:fld>
            <a:endParaRPr lang="en-US" dirty="0"/>
          </a:p>
        </p:txBody>
      </p:sp>
    </p:spTree>
    <p:extLst>
      <p:ext uri="{BB962C8B-B14F-4D97-AF65-F5344CB8AC3E}">
        <p14:creationId xmlns:p14="http://schemas.microsoft.com/office/powerpoint/2010/main" val="161114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BC0BF30-35A2-431E-BB3A-D79373F665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950707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BC0BF30-35A2-431E-BB3A-D79373F6658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048713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cv (0.29) value within this simulation represents the value associated with the abundance estimates from (Falcone &amp; Schorr 2014), which was based on photo-ID data. </a:t>
            </a:r>
          </a:p>
          <a:p>
            <a:r>
              <a:rPr lang="en-GB" dirty="0"/>
              <a:t>While this value does not represent the variation that is currently estimated for the Cuvier’s beaked whale abundance estimates from the West coast of the U.S, it demonstrates that lowering the uncertainty around visual survey estimates may drastically improve the navy’s ability to detect a change. </a:t>
            </a:r>
          </a:p>
          <a:p>
            <a:endParaRPr lang="en-GB" dirty="0"/>
          </a:p>
        </p:txBody>
      </p:sp>
      <p:sp>
        <p:nvSpPr>
          <p:cNvPr id="4" name="Slide Number Placeholder 3"/>
          <p:cNvSpPr>
            <a:spLocks noGrp="1"/>
          </p:cNvSpPr>
          <p:nvPr>
            <p:ph type="sldNum" sz="quarter" idx="5"/>
          </p:nvPr>
        </p:nvSpPr>
        <p:spPr/>
        <p:txBody>
          <a:bodyPr/>
          <a:lstStyle/>
          <a:p>
            <a:fld id="{76B8ADB5-F94C-4C71-9BEB-557609931109}" type="slidenum">
              <a:rPr lang="en-US" smtClean="0"/>
              <a:pPr/>
              <a:t>18</a:t>
            </a:fld>
            <a:endParaRPr lang="en-US" dirty="0"/>
          </a:p>
        </p:txBody>
      </p:sp>
    </p:spTree>
    <p:extLst>
      <p:ext uri="{BB962C8B-B14F-4D97-AF65-F5344CB8AC3E}">
        <p14:creationId xmlns:p14="http://schemas.microsoft.com/office/powerpoint/2010/main" val="306618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ctrTitle" idx="4294967295"/>
          </p:nvPr>
        </p:nvSpPr>
        <p:spPr>
          <a:xfrm>
            <a:off x="961813" y="2142945"/>
            <a:ext cx="10193867" cy="1258887"/>
          </a:xfrm>
          <a:prstGeom prst="rect">
            <a:avLst/>
          </a:prstGeom>
        </p:spPr>
        <p:txBody>
          <a:bodyPr>
            <a:normAutofit/>
          </a:bodyPr>
          <a:lstStyle/>
          <a:p>
            <a:pPr algn="l"/>
            <a:r>
              <a:rPr lang="en-US" sz="3500" cap="all" dirty="0">
                <a:solidFill>
                  <a:srgbClr val="62EBF9"/>
                </a:solidFill>
                <a:latin typeface="Futura Book"/>
                <a:cs typeface="Futura Book"/>
              </a:rPr>
              <a:t>PROJECT NAME &amp;</a:t>
            </a:r>
            <a:br>
              <a:rPr lang="en-US" sz="3500" cap="all" dirty="0">
                <a:solidFill>
                  <a:srgbClr val="62EBF9"/>
                </a:solidFill>
                <a:latin typeface="Futura Book"/>
                <a:cs typeface="Futura Book"/>
              </a:rPr>
            </a:br>
            <a:r>
              <a:rPr lang="en-US" sz="3500" cap="all" dirty="0">
                <a:solidFill>
                  <a:srgbClr val="62EBF9"/>
                </a:solidFill>
                <a:latin typeface="Futura Book"/>
                <a:cs typeface="Futura Book"/>
              </a:rPr>
              <a:t>NUMBER HERE</a:t>
            </a:r>
          </a:p>
        </p:txBody>
      </p:sp>
      <p:sp>
        <p:nvSpPr>
          <p:cNvPr id="9" name="Subtitle 2"/>
          <p:cNvSpPr>
            <a:spLocks noGrp="1"/>
          </p:cNvSpPr>
          <p:nvPr>
            <p:ph type="subTitle" idx="4294967295"/>
          </p:nvPr>
        </p:nvSpPr>
        <p:spPr>
          <a:xfrm>
            <a:off x="961814" y="3584609"/>
            <a:ext cx="8430684" cy="1824037"/>
          </a:xfrm>
          <a:prstGeom prst="rect">
            <a:avLst/>
          </a:prstGeom>
        </p:spPr>
        <p:txBody>
          <a:bodyPr>
            <a:normAutofit fontScale="55000" lnSpcReduction="20000"/>
          </a:bodyPr>
          <a:lstStyle>
            <a:lvl1pPr marL="233363" indent="-233363" algn="l">
              <a:defRPr/>
            </a:lvl1pPr>
          </a:lstStyle>
          <a:p>
            <a:pPr marL="233363" indent="-233363" algn="l">
              <a:defRPr/>
            </a:pPr>
            <a:r>
              <a:rPr lang="en-US" dirty="0">
                <a:solidFill>
                  <a:schemeClr val="bg1"/>
                </a:solidFill>
                <a:latin typeface="Adobe Garamond Pro"/>
                <a:cs typeface="Adobe Garamond Pro"/>
              </a:rPr>
              <a:t>PI Name</a:t>
            </a:r>
          </a:p>
          <a:p>
            <a:pPr marL="233363" indent="-233363" algn="l">
              <a:defRPr/>
            </a:pPr>
            <a:r>
              <a:rPr lang="en-US" dirty="0">
                <a:solidFill>
                  <a:schemeClr val="bg1"/>
                </a:solidFill>
                <a:latin typeface="Adobe Garamond Pro"/>
                <a:cs typeface="Adobe Garamond Pro"/>
              </a:rPr>
              <a:t>PI Organization</a:t>
            </a:r>
          </a:p>
          <a:p>
            <a:pPr marL="233363" indent="-233363" algn="l">
              <a:defRPr/>
            </a:pPr>
            <a:r>
              <a:rPr lang="en-US" dirty="0">
                <a:solidFill>
                  <a:schemeClr val="bg1"/>
                </a:solidFill>
                <a:latin typeface="Adobe Garamond Pro"/>
                <a:cs typeface="Adobe Garamond Pro"/>
              </a:rPr>
              <a:t>PI Phone</a:t>
            </a:r>
          </a:p>
          <a:p>
            <a:pPr marL="233363" indent="-233363" algn="l">
              <a:defRPr/>
            </a:pPr>
            <a:r>
              <a:rPr lang="en-US" dirty="0">
                <a:solidFill>
                  <a:schemeClr val="bg1"/>
                </a:solidFill>
                <a:latin typeface="Adobe Garamond Pro"/>
                <a:cs typeface="Adobe Garamond Pro"/>
              </a:rPr>
              <a:t>PI Email Address</a:t>
            </a:r>
          </a:p>
          <a:p>
            <a:pPr marL="233363" indent="-233363" algn="l">
              <a:defRPr/>
            </a:pPr>
            <a:r>
              <a:rPr lang="en-US" dirty="0">
                <a:solidFill>
                  <a:schemeClr val="bg1"/>
                </a:solidFill>
                <a:latin typeface="Adobe Garamond Pro"/>
                <a:cs typeface="Adobe Garamond Pro"/>
              </a:rPr>
              <a:t>Event</a:t>
            </a:r>
          </a:p>
          <a:p>
            <a:pPr marL="233363" indent="-233363" algn="l">
              <a:defRPr/>
            </a:pPr>
            <a:r>
              <a:rPr lang="en-US" dirty="0">
                <a:solidFill>
                  <a:schemeClr val="bg1"/>
                </a:solidFill>
                <a:latin typeface="Adobe Garamond Pro"/>
                <a:cs typeface="Adobe Garamond Pro"/>
              </a:rPr>
              <a:t>Date</a:t>
            </a:r>
          </a:p>
          <a:p>
            <a:pPr marL="233363" indent="-233363"/>
            <a:endParaRPr lang="en-US" dirty="0"/>
          </a:p>
        </p:txBody>
      </p:sp>
      <p:pic>
        <p:nvPicPr>
          <p:cNvPr id="12" name="Picture 11" descr="LMR Wav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6067021"/>
            <a:ext cx="12192000" cy="903033"/>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941" y="-1"/>
            <a:ext cx="2067717" cy="2142946"/>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45332" y="570178"/>
            <a:ext cx="4010348" cy="1002587"/>
          </a:xfrm>
          <a:prstGeom prst="rect">
            <a:avLst/>
          </a:prstGeom>
          <a:solidFill>
            <a:schemeClr val="bg1"/>
          </a:solidFill>
        </p:spPr>
      </p:pic>
    </p:spTree>
    <p:extLst>
      <p:ext uri="{BB962C8B-B14F-4D97-AF65-F5344CB8AC3E}">
        <p14:creationId xmlns:p14="http://schemas.microsoft.com/office/powerpoint/2010/main" val="3951449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81378" y="296602"/>
            <a:ext cx="7301023" cy="755348"/>
          </a:xfrm>
        </p:spPr>
        <p:txBody>
          <a:bodyPr>
            <a:noAutofit/>
          </a:bodyPr>
          <a:lstStyle>
            <a:lvl1pPr algn="l">
              <a:defRPr sz="2500" cap="all" baseline="0">
                <a:solidFill>
                  <a:srgbClr val="273896"/>
                </a:solidFill>
                <a:latin typeface="Futura Book"/>
                <a:cs typeface="Futura Book"/>
              </a:defRPr>
            </a:lvl1pPr>
          </a:lstStyle>
          <a:p>
            <a:r>
              <a:rPr lang="en-US" dirty="0"/>
              <a:t>Title Master—BULLETS</a:t>
            </a:r>
          </a:p>
        </p:txBody>
      </p:sp>
      <p:sp>
        <p:nvSpPr>
          <p:cNvPr id="3" name="Content Placeholder 2"/>
          <p:cNvSpPr>
            <a:spLocks noGrp="1"/>
          </p:cNvSpPr>
          <p:nvPr>
            <p:ph idx="1" hasCustomPrompt="1"/>
          </p:nvPr>
        </p:nvSpPr>
        <p:spPr>
          <a:xfrm>
            <a:off x="609600" y="1447800"/>
            <a:ext cx="10972800" cy="4619220"/>
          </a:xfrm>
        </p:spPr>
        <p:txBody>
          <a:bodyPr>
            <a:normAutofit/>
          </a:bodyPr>
          <a:lstStyle>
            <a:lvl1pPr marL="285750" indent="-285750">
              <a:buClr>
                <a:srgbClr val="39AFB5"/>
              </a:buClr>
              <a:buSzPct val="120000"/>
              <a:buFont typeface="Lucida Grande"/>
              <a:buChar char="●"/>
              <a:defRPr sz="1700">
                <a:latin typeface="Garamond"/>
                <a:cs typeface="Garamond"/>
              </a:defRPr>
            </a:lvl1pPr>
            <a:lvl2pPr marL="571500" indent="-285750">
              <a:buClr>
                <a:srgbClr val="39AFB5"/>
              </a:buClr>
              <a:buSzPct val="120000"/>
              <a:buFont typeface="Lucida Grande"/>
              <a:buChar char="●"/>
              <a:defRPr sz="1700">
                <a:latin typeface="Garamond"/>
                <a:cs typeface="Garamond"/>
              </a:defRPr>
            </a:lvl2pPr>
            <a:lvl3pPr marL="857250" indent="-285750">
              <a:buClr>
                <a:srgbClr val="39AFB5"/>
              </a:buClr>
              <a:buSzPct val="120000"/>
              <a:buFont typeface="Lucida Grande"/>
              <a:buChar char="●"/>
              <a:defRPr sz="1700">
                <a:latin typeface="Garamond"/>
                <a:cs typeface="Garamond"/>
              </a:defRPr>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Bullets Master</a:t>
            </a:r>
          </a:p>
          <a:p>
            <a:pPr lvl="1"/>
            <a:r>
              <a:rPr lang="en-US" dirty="0"/>
              <a:t>Second level</a:t>
            </a:r>
          </a:p>
          <a:p>
            <a:pPr lvl="2"/>
            <a:r>
              <a:rPr lang="en-US" dirty="0"/>
              <a:t>Third level</a:t>
            </a:r>
          </a:p>
        </p:txBody>
      </p:sp>
      <p:pic>
        <p:nvPicPr>
          <p:cNvPr id="12" name="Content Placeholder 14" descr="LMR_CenterOnlyLogo.eps"/>
          <p:cNvPicPr>
            <a:picLocks noChangeAspect="1"/>
          </p:cNvPicPr>
          <p:nvPr userDrawn="1"/>
        </p:nvPicPr>
        <p:blipFill>
          <a:blip r:embed="rId2">
            <a:extLst>
              <a:ext uri="{28A0092B-C50C-407E-A947-70E740481C1C}">
                <a14:useLocalDpi xmlns:a14="http://schemas.microsoft.com/office/drawing/2010/main" val="0"/>
              </a:ext>
            </a:extLst>
          </a:blip>
          <a:srcRect t="-38840" b="-38840"/>
          <a:stretch>
            <a:fillRect/>
          </a:stretch>
        </p:blipFill>
        <p:spPr>
          <a:xfrm>
            <a:off x="609600" y="214381"/>
            <a:ext cx="1754778" cy="873695"/>
          </a:xfrm>
          <a:prstGeom prst="rect">
            <a:avLst/>
          </a:prstGeom>
        </p:spPr>
      </p:pic>
      <p:pic>
        <p:nvPicPr>
          <p:cNvPr id="7" name="Picture 6" descr="LMR Wav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6067021"/>
            <a:ext cx="12192000" cy="903033"/>
          </a:xfrm>
          <a:prstGeom prst="rect">
            <a:avLst/>
          </a:prstGeom>
        </p:spPr>
      </p:pic>
      <p:sp>
        <p:nvSpPr>
          <p:cNvPr id="8" name="Slide Number Placeholder 5"/>
          <p:cNvSpPr>
            <a:spLocks noGrp="1"/>
          </p:cNvSpPr>
          <p:nvPr>
            <p:ph type="sldNum" sz="quarter" idx="12"/>
          </p:nvPr>
        </p:nvSpPr>
        <p:spPr>
          <a:xfrm>
            <a:off x="609601" y="6611352"/>
            <a:ext cx="10972799" cy="246649"/>
          </a:xfrm>
        </p:spPr>
        <p:txBody>
          <a:bodyPr/>
          <a:lstStyle>
            <a:lvl1pPr algn="r">
              <a:defRPr sz="800">
                <a:solidFill>
                  <a:srgbClr val="273896"/>
                </a:solidFill>
                <a:latin typeface="Futura Book"/>
                <a:cs typeface="Futura Book"/>
              </a:defRPr>
            </a:lvl1pPr>
          </a:lstStyle>
          <a:p>
            <a:fld id="{5ABA0000-C02D-A944-A823-890FD7956F71}" type="slidenum">
              <a:rPr lang="en-US" smtClean="0"/>
              <a:pPr/>
              <a:t>‹#›</a:t>
            </a:fld>
            <a:endParaRPr lang="en-US" dirty="0"/>
          </a:p>
        </p:txBody>
      </p:sp>
    </p:spTree>
    <p:extLst>
      <p:ext uri="{BB962C8B-B14F-4D97-AF65-F5344CB8AC3E}">
        <p14:creationId xmlns:p14="http://schemas.microsoft.com/office/powerpoint/2010/main" val="2119304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able/Chart">
    <p:spTree>
      <p:nvGrpSpPr>
        <p:cNvPr id="1" name=""/>
        <p:cNvGrpSpPr/>
        <p:nvPr/>
      </p:nvGrpSpPr>
      <p:grpSpPr>
        <a:xfrm>
          <a:off x="0" y="0"/>
          <a:ext cx="0" cy="0"/>
          <a:chOff x="0" y="0"/>
          <a:chExt cx="0" cy="0"/>
        </a:xfrm>
      </p:grpSpPr>
      <p:pic>
        <p:nvPicPr>
          <p:cNvPr id="10" name="Content Placeholder 14" descr="LMR_CenterOnlyLogo.eps"/>
          <p:cNvPicPr>
            <a:picLocks noChangeAspect="1"/>
          </p:cNvPicPr>
          <p:nvPr userDrawn="1"/>
        </p:nvPicPr>
        <p:blipFill>
          <a:blip r:embed="rId2">
            <a:extLst>
              <a:ext uri="{28A0092B-C50C-407E-A947-70E740481C1C}">
                <a14:useLocalDpi xmlns:a14="http://schemas.microsoft.com/office/drawing/2010/main" val="0"/>
              </a:ext>
            </a:extLst>
          </a:blip>
          <a:srcRect t="-38840" b="-38840"/>
          <a:stretch>
            <a:fillRect/>
          </a:stretch>
        </p:blipFill>
        <p:spPr>
          <a:xfrm>
            <a:off x="688655" y="40705"/>
            <a:ext cx="2771103" cy="1143000"/>
          </a:xfrm>
          <a:prstGeom prst="rect">
            <a:avLst/>
          </a:prstGeom>
        </p:spPr>
      </p:pic>
      <p:sp>
        <p:nvSpPr>
          <p:cNvPr id="11" name="Title 1"/>
          <p:cNvSpPr>
            <a:spLocks noGrp="1"/>
          </p:cNvSpPr>
          <p:nvPr>
            <p:ph type="title" hasCustomPrompt="1"/>
          </p:nvPr>
        </p:nvSpPr>
        <p:spPr>
          <a:xfrm>
            <a:off x="4175427" y="267105"/>
            <a:ext cx="7406973" cy="690201"/>
          </a:xfrm>
        </p:spPr>
        <p:txBody>
          <a:bodyPr>
            <a:noAutofit/>
          </a:bodyPr>
          <a:lstStyle>
            <a:lvl1pPr algn="l">
              <a:defRPr sz="2500" cap="all" baseline="0">
                <a:solidFill>
                  <a:srgbClr val="273896"/>
                </a:solidFill>
                <a:latin typeface="Futura Book"/>
                <a:cs typeface="Futura Book"/>
              </a:defRPr>
            </a:lvl1pPr>
          </a:lstStyle>
          <a:p>
            <a:r>
              <a:rPr lang="en-US" dirty="0"/>
              <a:t>Title MASTER—TABLE/Chart</a:t>
            </a:r>
          </a:p>
        </p:txBody>
      </p:sp>
      <p:sp>
        <p:nvSpPr>
          <p:cNvPr id="14" name="Content Placeholder 2"/>
          <p:cNvSpPr>
            <a:spLocks noGrp="1"/>
          </p:cNvSpPr>
          <p:nvPr>
            <p:ph idx="13" hasCustomPrompt="1"/>
          </p:nvPr>
        </p:nvSpPr>
        <p:spPr>
          <a:xfrm>
            <a:off x="609600" y="1183706"/>
            <a:ext cx="10972800" cy="4642937"/>
          </a:xfrm>
        </p:spPr>
        <p:txBody>
          <a:bodyPr>
            <a:normAutofit/>
          </a:bodyPr>
          <a:lstStyle>
            <a:lvl1pPr marL="0" indent="0">
              <a:buClr>
                <a:srgbClr val="39AFB5"/>
              </a:buClr>
              <a:buSzPct val="120000"/>
              <a:buFont typeface="Lucida Grande"/>
              <a:buNone/>
              <a:defRPr sz="3200">
                <a:latin typeface="Garamond"/>
                <a:cs typeface="Garamond"/>
              </a:defRPr>
            </a:lvl1pPr>
            <a:lvl2pPr marL="285750" indent="0">
              <a:buClr>
                <a:srgbClr val="39AFB5"/>
              </a:buClr>
              <a:buSzPct val="120000"/>
              <a:buFont typeface="Lucida Grande"/>
              <a:buNone/>
              <a:defRPr sz="1700">
                <a:latin typeface="Garamond"/>
                <a:cs typeface="Garamond"/>
              </a:defRPr>
            </a:lvl2pPr>
            <a:lvl3pPr marL="571500" indent="0">
              <a:buClr>
                <a:srgbClr val="39AFB5"/>
              </a:buClr>
              <a:buSzPct val="120000"/>
              <a:buFont typeface="Lucida Grande"/>
              <a:buNone/>
              <a:defRPr sz="1700">
                <a:latin typeface="Garamond"/>
                <a:cs typeface="Garamond"/>
              </a:defRPr>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Table/Chart Master</a:t>
            </a:r>
          </a:p>
        </p:txBody>
      </p:sp>
      <p:pic>
        <p:nvPicPr>
          <p:cNvPr id="7" name="Picture 6" descr="LMR Wav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6067021"/>
            <a:ext cx="12192000" cy="903033"/>
          </a:xfrm>
          <a:prstGeom prst="rect">
            <a:avLst/>
          </a:prstGeom>
        </p:spPr>
      </p:pic>
      <p:sp>
        <p:nvSpPr>
          <p:cNvPr id="15" name="Slide Number Placeholder 5"/>
          <p:cNvSpPr>
            <a:spLocks noGrp="1"/>
          </p:cNvSpPr>
          <p:nvPr>
            <p:ph type="sldNum" sz="quarter" idx="12"/>
          </p:nvPr>
        </p:nvSpPr>
        <p:spPr>
          <a:xfrm>
            <a:off x="609601" y="6611352"/>
            <a:ext cx="10972799" cy="246649"/>
          </a:xfrm>
        </p:spPr>
        <p:txBody>
          <a:bodyPr/>
          <a:lstStyle>
            <a:lvl1pPr algn="r">
              <a:defRPr sz="800">
                <a:solidFill>
                  <a:srgbClr val="273896"/>
                </a:solidFill>
                <a:latin typeface="Futura Book"/>
                <a:cs typeface="Futura Book"/>
              </a:defRPr>
            </a:lvl1pPr>
          </a:lstStyle>
          <a:p>
            <a:fld id="{5ABA0000-C02D-A944-A823-890FD7956F71}" type="slidenum">
              <a:rPr lang="en-US" smtClean="0"/>
              <a:pPr/>
              <a:t>‹#›</a:t>
            </a:fld>
            <a:endParaRPr lang="en-US" dirty="0"/>
          </a:p>
        </p:txBody>
      </p:sp>
    </p:spTree>
    <p:extLst>
      <p:ext uri="{BB962C8B-B14F-4D97-AF65-F5344CB8AC3E}">
        <p14:creationId xmlns:p14="http://schemas.microsoft.com/office/powerpoint/2010/main" val="330832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10493" y="234531"/>
            <a:ext cx="7371907" cy="755348"/>
          </a:xfrm>
        </p:spPr>
        <p:txBody>
          <a:bodyPr>
            <a:noAutofit/>
          </a:bodyPr>
          <a:lstStyle>
            <a:lvl1pPr algn="l">
              <a:defRPr sz="2500" cap="all">
                <a:solidFill>
                  <a:srgbClr val="273896"/>
                </a:solidFill>
                <a:latin typeface="Futura Book"/>
                <a:cs typeface="Futura Book"/>
              </a:defRPr>
            </a:lvl1pPr>
          </a:lstStyle>
          <a:p>
            <a:r>
              <a:rPr lang="en-US" dirty="0"/>
              <a:t>Title Master—TEXT</a:t>
            </a:r>
          </a:p>
        </p:txBody>
      </p:sp>
      <p:sp>
        <p:nvSpPr>
          <p:cNvPr id="3" name="Content Placeholder 2"/>
          <p:cNvSpPr>
            <a:spLocks noGrp="1"/>
          </p:cNvSpPr>
          <p:nvPr>
            <p:ph idx="1" hasCustomPrompt="1"/>
          </p:nvPr>
        </p:nvSpPr>
        <p:spPr>
          <a:xfrm>
            <a:off x="609600" y="1183706"/>
            <a:ext cx="10972800" cy="4701153"/>
          </a:xfrm>
        </p:spPr>
        <p:txBody>
          <a:bodyPr>
            <a:normAutofit/>
          </a:bodyPr>
          <a:lstStyle>
            <a:lvl1pPr marL="0" indent="0">
              <a:buClr>
                <a:srgbClr val="39AFB5"/>
              </a:buClr>
              <a:buSzPct val="120000"/>
              <a:buFont typeface="Lucida Grande"/>
              <a:buNone/>
              <a:defRPr sz="1700">
                <a:latin typeface="Garamond"/>
                <a:cs typeface="Garamond"/>
              </a:defRPr>
            </a:lvl1pPr>
            <a:lvl2pPr marL="285750" indent="0">
              <a:buClr>
                <a:srgbClr val="39AFB5"/>
              </a:buClr>
              <a:buSzPct val="120000"/>
              <a:buFont typeface="Lucida Grande"/>
              <a:buNone/>
              <a:defRPr sz="1700">
                <a:latin typeface="Garamond"/>
                <a:cs typeface="Garamond"/>
              </a:defRPr>
            </a:lvl2pPr>
            <a:lvl3pPr marL="571500" indent="0">
              <a:buClr>
                <a:srgbClr val="39AFB5"/>
              </a:buClr>
              <a:buSzPct val="120000"/>
              <a:buFont typeface="Lucida Grande"/>
              <a:buNone/>
              <a:defRPr sz="1700">
                <a:latin typeface="Garamond"/>
                <a:cs typeface="Garamond"/>
              </a:defRPr>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Text Master</a:t>
            </a:r>
          </a:p>
        </p:txBody>
      </p:sp>
      <p:pic>
        <p:nvPicPr>
          <p:cNvPr id="12" name="Content Placeholder 14" descr="LMR_CenterOnlyLogo.eps"/>
          <p:cNvPicPr>
            <a:picLocks noChangeAspect="1"/>
          </p:cNvPicPr>
          <p:nvPr userDrawn="1"/>
        </p:nvPicPr>
        <p:blipFill>
          <a:blip r:embed="rId2">
            <a:extLst>
              <a:ext uri="{28A0092B-C50C-407E-A947-70E740481C1C}">
                <a14:useLocalDpi xmlns:a14="http://schemas.microsoft.com/office/drawing/2010/main" val="0"/>
              </a:ext>
            </a:extLst>
          </a:blip>
          <a:srcRect t="-38840" b="-38840"/>
          <a:stretch>
            <a:fillRect/>
          </a:stretch>
        </p:blipFill>
        <p:spPr>
          <a:xfrm>
            <a:off x="688655" y="40705"/>
            <a:ext cx="2771103" cy="1143000"/>
          </a:xfrm>
          <a:prstGeom prst="rect">
            <a:avLst/>
          </a:prstGeom>
        </p:spPr>
      </p:pic>
      <p:pic>
        <p:nvPicPr>
          <p:cNvPr id="7" name="Picture 6" descr="LMR Wav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6067021"/>
            <a:ext cx="12192000" cy="903033"/>
          </a:xfrm>
          <a:prstGeom prst="rect">
            <a:avLst/>
          </a:prstGeom>
        </p:spPr>
      </p:pic>
      <p:sp>
        <p:nvSpPr>
          <p:cNvPr id="10" name="Slide Number Placeholder 5"/>
          <p:cNvSpPr>
            <a:spLocks noGrp="1"/>
          </p:cNvSpPr>
          <p:nvPr>
            <p:ph type="sldNum" sz="quarter" idx="12"/>
          </p:nvPr>
        </p:nvSpPr>
        <p:spPr>
          <a:xfrm>
            <a:off x="609601" y="6611352"/>
            <a:ext cx="10972799" cy="246649"/>
          </a:xfrm>
        </p:spPr>
        <p:txBody>
          <a:bodyPr/>
          <a:lstStyle>
            <a:lvl1pPr algn="r">
              <a:defRPr sz="800">
                <a:solidFill>
                  <a:srgbClr val="273896"/>
                </a:solidFill>
                <a:latin typeface="Futura Book"/>
                <a:cs typeface="Futura Book"/>
              </a:defRPr>
            </a:lvl1pPr>
          </a:lstStyle>
          <a:p>
            <a:fld id="{5ABA0000-C02D-A944-A823-890FD7956F71}" type="slidenum">
              <a:rPr lang="en-US" smtClean="0"/>
              <a:pPr/>
              <a:t>‹#›</a:t>
            </a:fld>
            <a:endParaRPr lang="en-US" dirty="0"/>
          </a:p>
        </p:txBody>
      </p:sp>
    </p:spTree>
    <p:extLst>
      <p:ext uri="{BB962C8B-B14F-4D97-AF65-F5344CB8AC3E}">
        <p14:creationId xmlns:p14="http://schemas.microsoft.com/office/powerpoint/2010/main" val="1717317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Content Placeholder 14" descr="LMR_CenterOnlyLogo.eps"/>
          <p:cNvPicPr>
            <a:picLocks noChangeAspect="1"/>
          </p:cNvPicPr>
          <p:nvPr userDrawn="1"/>
        </p:nvPicPr>
        <p:blipFill>
          <a:blip r:embed="rId2">
            <a:extLst>
              <a:ext uri="{28A0092B-C50C-407E-A947-70E740481C1C}">
                <a14:useLocalDpi xmlns:a14="http://schemas.microsoft.com/office/drawing/2010/main" val="0"/>
              </a:ext>
            </a:extLst>
          </a:blip>
          <a:srcRect t="-38840" b="-38840"/>
          <a:stretch>
            <a:fillRect/>
          </a:stretch>
        </p:blipFill>
        <p:spPr>
          <a:xfrm>
            <a:off x="688655" y="40705"/>
            <a:ext cx="2771103" cy="1143000"/>
          </a:xfrm>
          <a:prstGeom prst="rect">
            <a:avLst/>
          </a:prstGeom>
        </p:spPr>
      </p:pic>
      <p:sp>
        <p:nvSpPr>
          <p:cNvPr id="12" name="Content Placeholder 2"/>
          <p:cNvSpPr>
            <a:spLocks noGrp="1"/>
          </p:cNvSpPr>
          <p:nvPr>
            <p:ph idx="1" hasCustomPrompt="1"/>
          </p:nvPr>
        </p:nvSpPr>
        <p:spPr>
          <a:xfrm>
            <a:off x="609600" y="1304099"/>
            <a:ext cx="10972800" cy="3945804"/>
          </a:xfrm>
        </p:spPr>
        <p:txBody>
          <a:bodyPr>
            <a:normAutofit/>
          </a:bodyPr>
          <a:lstStyle>
            <a:lvl1pPr marL="0" indent="0">
              <a:buClr>
                <a:srgbClr val="39AFB5"/>
              </a:buClr>
              <a:buSzPct val="120000"/>
              <a:buFont typeface="Lucida Grande"/>
              <a:buNone/>
              <a:defRPr sz="3200">
                <a:latin typeface="Garamond"/>
                <a:cs typeface="Garamond"/>
              </a:defRPr>
            </a:lvl1pPr>
            <a:lvl2pPr marL="285750" indent="0">
              <a:buClr>
                <a:srgbClr val="39AFB5"/>
              </a:buClr>
              <a:buSzPct val="120000"/>
              <a:buFont typeface="Lucida Grande"/>
              <a:buNone/>
              <a:defRPr sz="1700">
                <a:latin typeface="Garamond"/>
                <a:cs typeface="Garamond"/>
              </a:defRPr>
            </a:lvl2pPr>
            <a:lvl3pPr marL="571500" indent="0">
              <a:buClr>
                <a:srgbClr val="39AFB5"/>
              </a:buClr>
              <a:buSzPct val="120000"/>
              <a:buFont typeface="Lucida Grande"/>
              <a:buNone/>
              <a:defRPr sz="1700">
                <a:latin typeface="Garamond"/>
                <a:cs typeface="Garamond"/>
              </a:defRPr>
            </a:lvl3pPr>
            <a:lvl4pPr marL="1600200" indent="-228600">
              <a:buFont typeface="Arial" pitchFamily="34" charset="0"/>
              <a:buChar char="•"/>
              <a:defRPr sz="2000"/>
            </a:lvl4pPr>
            <a:lvl5pPr marL="2057400" indent="-228600">
              <a:buFont typeface="Arial" pitchFamily="34" charset="0"/>
              <a:buChar char="•"/>
              <a:defRPr sz="2000"/>
            </a:lvl5pPr>
          </a:lstStyle>
          <a:p>
            <a:pPr lvl="0"/>
            <a:r>
              <a:rPr lang="en-US" dirty="0"/>
              <a:t>Blank Master</a:t>
            </a:r>
          </a:p>
        </p:txBody>
      </p:sp>
      <p:pic>
        <p:nvPicPr>
          <p:cNvPr id="6" name="Picture 5" descr="LMR Wav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6067021"/>
            <a:ext cx="12192000" cy="903033"/>
          </a:xfrm>
          <a:prstGeom prst="rect">
            <a:avLst/>
          </a:prstGeom>
        </p:spPr>
      </p:pic>
      <p:sp>
        <p:nvSpPr>
          <p:cNvPr id="13" name="Slide Number Placeholder 5"/>
          <p:cNvSpPr>
            <a:spLocks noGrp="1"/>
          </p:cNvSpPr>
          <p:nvPr>
            <p:ph type="sldNum" sz="quarter" idx="12"/>
          </p:nvPr>
        </p:nvSpPr>
        <p:spPr>
          <a:xfrm>
            <a:off x="609601" y="6611352"/>
            <a:ext cx="10972799" cy="246649"/>
          </a:xfrm>
        </p:spPr>
        <p:txBody>
          <a:bodyPr/>
          <a:lstStyle>
            <a:lvl1pPr algn="r">
              <a:defRPr sz="800">
                <a:solidFill>
                  <a:srgbClr val="273896"/>
                </a:solidFill>
                <a:latin typeface="Futura Book"/>
                <a:cs typeface="Futura Book"/>
              </a:defRPr>
            </a:lvl1pPr>
          </a:lstStyle>
          <a:p>
            <a:fld id="{5ABA0000-C02D-A944-A823-890FD7956F71}" type="slidenum">
              <a:rPr lang="en-US" smtClean="0"/>
              <a:pPr/>
              <a:t>‹#›</a:t>
            </a:fld>
            <a:endParaRPr lang="en-US" dirty="0"/>
          </a:p>
        </p:txBody>
      </p:sp>
    </p:spTree>
    <p:extLst>
      <p:ext uri="{BB962C8B-B14F-4D97-AF65-F5344CB8AC3E}">
        <p14:creationId xmlns:p14="http://schemas.microsoft.com/office/powerpoint/2010/main" val="2900381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Backgrou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LMR Wav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5952208"/>
            <a:ext cx="12192000" cy="1019411"/>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5365" y="0"/>
            <a:ext cx="2009682" cy="2082800"/>
          </a:xfrm>
          <a:prstGeom prst="rect">
            <a:avLst/>
          </a:prstGeom>
        </p:spPr>
      </p:pic>
    </p:spTree>
    <p:extLst>
      <p:ext uri="{BB962C8B-B14F-4D97-AF65-F5344CB8AC3E}">
        <p14:creationId xmlns:p14="http://schemas.microsoft.com/office/powerpoint/2010/main" val="45378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D49F60-91C0-CF41-BB90-21F6E98655D1}" type="datetimeFigureOut">
              <a:rPr lang="en-US" smtClean="0"/>
              <a:pPr/>
              <a:t>4/25/23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A0000-C02D-A944-A823-890FD7956F71}" type="slidenum">
              <a:rPr lang="en-US" smtClean="0"/>
              <a:pPr/>
              <a:t>‹#›</a:t>
            </a:fld>
            <a:endParaRPr lang="en-US" dirty="0"/>
          </a:p>
        </p:txBody>
      </p:sp>
    </p:spTree>
    <p:extLst>
      <p:ext uri="{BB962C8B-B14F-4D97-AF65-F5344CB8AC3E}">
        <p14:creationId xmlns:p14="http://schemas.microsoft.com/office/powerpoint/2010/main" val="3308520082"/>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1" r:id="rId3"/>
    <p:sldLayoutId id="2147483670" r:id="rId4"/>
    <p:sldLayoutId id="2147483673" r:id="rId5"/>
    <p:sldLayoutId id="2147483674"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png"/><Relationship Id="rId7"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jpe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g"/><Relationship Id="rId3" Type="http://schemas.openxmlformats.org/officeDocument/2006/relationships/image" Target="../media/image7.jp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5.jpe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4667" y="5472114"/>
            <a:ext cx="9838265" cy="861774"/>
          </a:xfrm>
          <a:prstGeom prst="rect">
            <a:avLst/>
          </a:prstGeom>
          <a:noFill/>
        </p:spPr>
        <p:txBody>
          <a:bodyPr wrap="square" rtlCol="0">
            <a:spAutoFit/>
          </a:bodyPr>
          <a:lstStyle/>
          <a:p>
            <a:r>
              <a:rPr lang="x-none" sz="1100" b="1" i="1" dirty="0">
                <a:solidFill>
                  <a:schemeClr val="bg2"/>
                </a:solidFill>
              </a:rPr>
              <a:t>Pre-</a:t>
            </a:r>
            <a:r>
              <a:rPr lang="en-US" sz="1100" b="1" i="1" dirty="0">
                <a:solidFill>
                  <a:schemeClr val="bg2"/>
                </a:solidFill>
              </a:rPr>
              <a:t>d</a:t>
            </a:r>
            <a:r>
              <a:rPr lang="x-none" sz="1100" b="1" i="1" dirty="0">
                <a:solidFill>
                  <a:schemeClr val="bg2"/>
                </a:solidFill>
              </a:rPr>
              <a:t>ecisional  </a:t>
            </a:r>
            <a:r>
              <a:rPr lang="en-US" sz="1100" b="1" i="1" dirty="0">
                <a:solidFill>
                  <a:schemeClr val="bg2"/>
                </a:solidFill>
              </a:rPr>
              <a:t>d</a:t>
            </a:r>
            <a:r>
              <a:rPr lang="x-none" sz="1100" b="1" i="1" dirty="0">
                <a:solidFill>
                  <a:schemeClr val="bg2"/>
                </a:solidFill>
              </a:rPr>
              <a:t>ocument For Discussion Purposes Only and Is Privileged from Release in Whole or in Part without the Personal and Specific Approval of</a:t>
            </a:r>
            <a:r>
              <a:rPr lang="en-US" sz="1100" b="1" i="1" dirty="0">
                <a:solidFill>
                  <a:schemeClr val="bg2"/>
                </a:solidFill>
              </a:rPr>
              <a:t>  the LMR Program</a:t>
            </a:r>
            <a:r>
              <a:rPr lang="x-none" sz="1100" b="1" i="1" dirty="0">
                <a:solidFill>
                  <a:schemeClr val="bg2"/>
                </a:solidFill>
              </a:rPr>
              <a:t>. Not subject to discovery or release under P.L. 93-502 (5 U.S.C. § 552).</a:t>
            </a:r>
            <a:endParaRPr lang="en-US" sz="1100" i="1" dirty="0">
              <a:solidFill>
                <a:schemeClr val="bg2"/>
              </a:solidFill>
            </a:endParaRPr>
          </a:p>
          <a:p>
            <a:r>
              <a:rPr lang="en-US" sz="1400" i="1" dirty="0">
                <a:solidFill>
                  <a:schemeClr val="bg2"/>
                </a:solidFill>
              </a:rPr>
              <a:t> </a:t>
            </a:r>
          </a:p>
          <a:p>
            <a:r>
              <a:rPr lang="en-US" sz="1400" i="1" dirty="0"/>
              <a:t>.</a:t>
            </a:r>
          </a:p>
        </p:txBody>
      </p:sp>
      <p:sp>
        <p:nvSpPr>
          <p:cNvPr id="7" name="Subtitle 2">
            <a:extLst>
              <a:ext uri="{FF2B5EF4-FFF2-40B4-BE49-F238E27FC236}">
                <a16:creationId xmlns:a16="http://schemas.microsoft.com/office/drawing/2014/main" id="{3D8F7655-78CC-C37D-E8A8-4BA9DB424DF3}"/>
              </a:ext>
            </a:extLst>
          </p:cNvPr>
          <p:cNvSpPr>
            <a:spLocks noGrp="1"/>
          </p:cNvSpPr>
          <p:nvPr>
            <p:ph type="subTitle" idx="4294967295"/>
          </p:nvPr>
        </p:nvSpPr>
        <p:spPr>
          <a:xfrm>
            <a:off x="1786230" y="3648076"/>
            <a:ext cx="6323013" cy="1824037"/>
          </a:xfrm>
          <a:prstGeom prst="rect">
            <a:avLst/>
          </a:prstGeom>
        </p:spPr>
        <p:txBody>
          <a:bodyPr vert="horz" lIns="91440" tIns="45720" rIns="91440" bIns="45720" rtlCol="0" anchor="t">
            <a:normAutofit fontScale="70000" lnSpcReduction="20000"/>
          </a:bodyPr>
          <a:lstStyle/>
          <a:p>
            <a:pPr marL="233045" indent="-233045">
              <a:defRPr/>
            </a:pPr>
            <a:r>
              <a:rPr lang="en-US" dirty="0">
                <a:solidFill>
                  <a:schemeClr val="bg1"/>
                </a:solidFill>
                <a:latin typeface="Adobe Garamond Pro"/>
                <a:cs typeface="Adobe Garamond Pro"/>
              </a:rPr>
              <a:t>Cormac Booth</a:t>
            </a:r>
            <a:endParaRPr lang="en-US" dirty="0">
              <a:solidFill>
                <a:schemeClr val="bg1"/>
              </a:solidFill>
            </a:endParaRPr>
          </a:p>
          <a:p>
            <a:pPr marL="233363" indent="-233363" algn="l">
              <a:defRPr/>
            </a:pPr>
            <a:r>
              <a:rPr lang="en-US" dirty="0">
                <a:solidFill>
                  <a:schemeClr val="bg1"/>
                </a:solidFill>
                <a:latin typeface="Adobe Garamond Pro"/>
                <a:cs typeface="Adobe Garamond Pro"/>
              </a:rPr>
              <a:t>SMRU Consulting (UK)</a:t>
            </a:r>
          </a:p>
          <a:p>
            <a:pPr marL="233363" indent="-233363" algn="l">
              <a:defRPr/>
            </a:pPr>
            <a:r>
              <a:rPr lang="en-US" dirty="0">
                <a:solidFill>
                  <a:schemeClr val="bg1"/>
                </a:solidFill>
                <a:latin typeface="Adobe Garamond Pro"/>
                <a:cs typeface="Adobe Garamond Pro"/>
              </a:rPr>
              <a:t>+358-40-321-9235</a:t>
            </a:r>
          </a:p>
          <a:p>
            <a:pPr marL="233045" indent="-233045">
              <a:defRPr/>
            </a:pPr>
            <a:r>
              <a:rPr lang="en-US" dirty="0">
                <a:solidFill>
                  <a:schemeClr val="bg1"/>
                </a:solidFill>
                <a:latin typeface="Adobe Garamond Pro"/>
                <a:cs typeface="Adobe Garamond Pro"/>
              </a:rPr>
              <a:t>cgb@smruconsulting.com	MSM 2023</a:t>
            </a:r>
          </a:p>
          <a:p>
            <a:pPr marL="233363" indent="-233363" algn="l">
              <a:defRPr/>
            </a:pPr>
            <a:r>
              <a:rPr lang="en-US" dirty="0">
                <a:solidFill>
                  <a:schemeClr val="bg1"/>
                </a:solidFill>
                <a:latin typeface="Adobe Garamond Pro"/>
                <a:cs typeface="Adobe Garamond Pro"/>
              </a:rPr>
              <a:t>Tuesday 25</a:t>
            </a:r>
            <a:r>
              <a:rPr lang="en-US" baseline="30000" dirty="0">
                <a:solidFill>
                  <a:schemeClr val="bg1"/>
                </a:solidFill>
                <a:latin typeface="Adobe Garamond Pro"/>
                <a:cs typeface="Adobe Garamond Pro"/>
              </a:rPr>
              <a:t>th</a:t>
            </a:r>
            <a:r>
              <a:rPr lang="en-US" dirty="0">
                <a:solidFill>
                  <a:schemeClr val="bg1"/>
                </a:solidFill>
                <a:latin typeface="Adobe Garamond Pro"/>
                <a:cs typeface="Adobe Garamond Pro"/>
              </a:rPr>
              <a:t> April 2023</a:t>
            </a:r>
          </a:p>
          <a:p>
            <a:pPr marL="233363" indent="-233363"/>
            <a:endParaRPr lang="en-US" dirty="0">
              <a:solidFill>
                <a:srgbClr val="273896"/>
              </a:solidFill>
            </a:endParaRPr>
          </a:p>
        </p:txBody>
      </p:sp>
      <p:sp>
        <p:nvSpPr>
          <p:cNvPr id="10" name="Title 1">
            <a:extLst>
              <a:ext uri="{FF2B5EF4-FFF2-40B4-BE49-F238E27FC236}">
                <a16:creationId xmlns:a16="http://schemas.microsoft.com/office/drawing/2014/main" id="{729FB238-AA8E-3574-6A4F-A9E064A446EC}"/>
              </a:ext>
            </a:extLst>
          </p:cNvPr>
          <p:cNvSpPr>
            <a:spLocks noGrp="1"/>
          </p:cNvSpPr>
          <p:nvPr>
            <p:ph type="ctrTitle" idx="4294967295"/>
          </p:nvPr>
        </p:nvSpPr>
        <p:spPr>
          <a:xfrm>
            <a:off x="515047" y="1669327"/>
            <a:ext cx="11383727" cy="2274013"/>
          </a:xfrm>
          <a:prstGeom prst="rect">
            <a:avLst/>
          </a:prstGeom>
        </p:spPr>
        <p:txBody>
          <a:bodyPr>
            <a:normAutofit/>
          </a:bodyPr>
          <a:lstStyle/>
          <a:p>
            <a:pPr algn="l"/>
            <a:r>
              <a:rPr lang="en-GB" sz="2800" cap="all" dirty="0">
                <a:solidFill>
                  <a:srgbClr val="62EBF9"/>
                </a:solidFill>
                <a:effectLst>
                  <a:outerShdw blurRad="101600" dist="63500" dir="2700000" algn="tl" rotWithShape="0">
                    <a:srgbClr val="000000">
                      <a:alpha val="25000"/>
                    </a:srgbClr>
                  </a:outerShdw>
                </a:effectLst>
                <a:latin typeface="Futura Book"/>
                <a:cs typeface="Futura Book"/>
              </a:rPr>
              <a:t>‘MSM4PCoD’ – Marine Species Monitoring for the Population Consequences of Disturbance (project 43)</a:t>
            </a:r>
            <a:endParaRPr lang="en-US" sz="2800" cap="all" dirty="0">
              <a:solidFill>
                <a:srgbClr val="62EBF9"/>
              </a:solidFill>
              <a:effectLst>
                <a:outerShdw blurRad="101600" dist="63500" dir="2700000" algn="tl" rotWithShape="0">
                  <a:srgbClr val="000000">
                    <a:alpha val="25000"/>
                  </a:srgbClr>
                </a:outerShdw>
              </a:effectLst>
              <a:latin typeface="Futura Book"/>
              <a:cs typeface="Futura Book"/>
            </a:endParaRPr>
          </a:p>
        </p:txBody>
      </p:sp>
      <p:pic>
        <p:nvPicPr>
          <p:cNvPr id="11" name="Picture 10">
            <a:extLst>
              <a:ext uri="{FF2B5EF4-FFF2-40B4-BE49-F238E27FC236}">
                <a16:creationId xmlns:a16="http://schemas.microsoft.com/office/drawing/2014/main" id="{2A2E5735-1FB7-8B18-F247-9DF845AD6CD2}"/>
              </a:ext>
            </a:extLst>
          </p:cNvPr>
          <p:cNvPicPr>
            <a:picLocks noChangeAspect="1"/>
          </p:cNvPicPr>
          <p:nvPr/>
        </p:nvPicPr>
        <p:blipFill>
          <a:blip r:embed="rId3"/>
          <a:stretch>
            <a:fillRect/>
          </a:stretch>
        </p:blipFill>
        <p:spPr>
          <a:xfrm>
            <a:off x="6525455" y="3648075"/>
            <a:ext cx="3698895" cy="821140"/>
          </a:xfrm>
          <a:prstGeom prst="rect">
            <a:avLst/>
          </a:prstGeom>
        </p:spPr>
      </p:pic>
    </p:spTree>
    <p:extLst>
      <p:ext uri="{BB962C8B-B14F-4D97-AF65-F5344CB8AC3E}">
        <p14:creationId xmlns:p14="http://schemas.microsoft.com/office/powerpoint/2010/main" val="3255502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991394" y="296602"/>
            <a:ext cx="7427615" cy="755348"/>
          </a:xfrm>
        </p:spPr>
        <p:txBody>
          <a:bodyPr/>
          <a:lstStyle/>
          <a:p>
            <a:pPr eaLnBrk="1" hangingPunct="1">
              <a:defRPr/>
            </a:pPr>
            <a:r>
              <a:rPr lang="en-US" b="1" dirty="0"/>
              <a:t>‘MSM4PCoD’</a:t>
            </a:r>
            <a:r>
              <a:rPr lang="en-US" dirty="0"/>
              <a:t> Technical Approach</a:t>
            </a:r>
          </a:p>
        </p:txBody>
      </p:sp>
      <p:sp>
        <p:nvSpPr>
          <p:cNvPr id="5" name="Slide Number Placeholder 5"/>
          <p:cNvSpPr>
            <a:spLocks noGrp="1"/>
          </p:cNvSpPr>
          <p:nvPr>
            <p:ph type="sldNum" sz="quarter" idx="12"/>
          </p:nvPr>
        </p:nvSpPr>
        <p:spPr>
          <a:xfrm>
            <a:off x="1535382" y="4841692"/>
            <a:ext cx="8229599" cy="246649"/>
          </a:xfrm>
        </p:spPr>
        <p:txBody>
          <a:bodyPr/>
          <a:lstStyle>
            <a:lvl1pPr algn="r">
              <a:defRPr sz="800">
                <a:solidFill>
                  <a:srgbClr val="273896"/>
                </a:solidFill>
                <a:latin typeface="Futura Book"/>
                <a:cs typeface="Futura Book"/>
              </a:defRPr>
            </a:lvl1pPr>
          </a:lstStyle>
          <a:p>
            <a:pPr>
              <a:defRPr/>
            </a:pPr>
            <a:fld id="{5ABA0000-C02D-A944-A823-890FD7956F71}" type="slidenum">
              <a:rPr lang="en-US"/>
              <a:pPr>
                <a:defRPr/>
              </a:pPr>
              <a:t>10</a:t>
            </a:fld>
            <a:endParaRPr lang="en-US" dirty="0"/>
          </a:p>
        </p:txBody>
      </p:sp>
      <p:sp>
        <p:nvSpPr>
          <p:cNvPr id="10" name="TextBox 9">
            <a:extLst>
              <a:ext uri="{FF2B5EF4-FFF2-40B4-BE49-F238E27FC236}">
                <a16:creationId xmlns:a16="http://schemas.microsoft.com/office/drawing/2014/main" id="{A3963B35-9B7C-4F97-8A13-307339C834AC}"/>
              </a:ext>
            </a:extLst>
          </p:cNvPr>
          <p:cNvSpPr txBox="1"/>
          <p:nvPr/>
        </p:nvSpPr>
        <p:spPr>
          <a:xfrm>
            <a:off x="2524908" y="2060506"/>
            <a:ext cx="5933585"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GB" sz="1200" b="1" dirty="0"/>
              <a:t>Task 1: Review MSM projects (species &amp; methods) &amp; Database compilation</a:t>
            </a:r>
            <a:endParaRPr lang="en-US" sz="1200" b="1" dirty="0"/>
          </a:p>
        </p:txBody>
      </p:sp>
      <p:sp>
        <p:nvSpPr>
          <p:cNvPr id="11" name="TextBox 10">
            <a:extLst>
              <a:ext uri="{FF2B5EF4-FFF2-40B4-BE49-F238E27FC236}">
                <a16:creationId xmlns:a16="http://schemas.microsoft.com/office/drawing/2014/main" id="{088DC583-4519-4329-8022-C2D534B59B11}"/>
              </a:ext>
            </a:extLst>
          </p:cNvPr>
          <p:cNvSpPr txBox="1"/>
          <p:nvPr/>
        </p:nvSpPr>
        <p:spPr>
          <a:xfrm>
            <a:off x="2696626" y="2906416"/>
            <a:ext cx="2079299"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GB" sz="1200" b="1" dirty="0"/>
              <a:t>Task 2: Select suitable metrics for monitoring</a:t>
            </a:r>
            <a:endParaRPr lang="en-US" sz="1200" b="1" dirty="0"/>
          </a:p>
        </p:txBody>
      </p:sp>
      <p:sp>
        <p:nvSpPr>
          <p:cNvPr id="12" name="TextBox 11">
            <a:extLst>
              <a:ext uri="{FF2B5EF4-FFF2-40B4-BE49-F238E27FC236}">
                <a16:creationId xmlns:a16="http://schemas.microsoft.com/office/drawing/2014/main" id="{AABD1BC1-0CF7-4D8F-B429-FCD1B69BB621}"/>
              </a:ext>
            </a:extLst>
          </p:cNvPr>
          <p:cNvSpPr txBox="1"/>
          <p:nvPr/>
        </p:nvSpPr>
        <p:spPr>
          <a:xfrm>
            <a:off x="5362149" y="2812721"/>
            <a:ext cx="2520280"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GB" sz="1200" b="1" dirty="0"/>
              <a:t>Task 3: Assess power of existing MSM program to inform PCoD analysis &amp; future needs</a:t>
            </a:r>
            <a:endParaRPr lang="en-US" sz="1200" b="1" dirty="0"/>
          </a:p>
        </p:txBody>
      </p:sp>
      <p:sp>
        <p:nvSpPr>
          <p:cNvPr id="13" name="TextBox 12">
            <a:extLst>
              <a:ext uri="{FF2B5EF4-FFF2-40B4-BE49-F238E27FC236}">
                <a16:creationId xmlns:a16="http://schemas.microsoft.com/office/drawing/2014/main" id="{FA843467-69B4-4DB2-8186-FC4E55C0F2AE}"/>
              </a:ext>
            </a:extLst>
          </p:cNvPr>
          <p:cNvSpPr txBox="1"/>
          <p:nvPr/>
        </p:nvSpPr>
        <p:spPr>
          <a:xfrm>
            <a:off x="3344863" y="4117140"/>
            <a:ext cx="511363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sz="1200" b="1" dirty="0"/>
              <a:t>Task 4: Recommendations for future MSM program to monitoring population change and inform PCoD analyses</a:t>
            </a:r>
            <a:endParaRPr lang="en-US" sz="1200" b="1" dirty="0"/>
          </a:p>
        </p:txBody>
      </p:sp>
      <p:sp>
        <p:nvSpPr>
          <p:cNvPr id="14" name="Right Arrow 7">
            <a:extLst>
              <a:ext uri="{FF2B5EF4-FFF2-40B4-BE49-F238E27FC236}">
                <a16:creationId xmlns:a16="http://schemas.microsoft.com/office/drawing/2014/main" id="{25CF18F1-C220-492A-95E2-83BBFDF96DE9}"/>
              </a:ext>
            </a:extLst>
          </p:cNvPr>
          <p:cNvSpPr/>
          <p:nvPr/>
        </p:nvSpPr>
        <p:spPr>
          <a:xfrm rot="5400000">
            <a:off x="6398664" y="2357912"/>
            <a:ext cx="434865" cy="421209"/>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sp>
        <p:nvSpPr>
          <p:cNvPr id="16" name="Right Arrow 9">
            <a:extLst>
              <a:ext uri="{FF2B5EF4-FFF2-40B4-BE49-F238E27FC236}">
                <a16:creationId xmlns:a16="http://schemas.microsoft.com/office/drawing/2014/main" id="{CBE8E14D-62FB-448F-8964-8F24DA356E85}"/>
              </a:ext>
            </a:extLst>
          </p:cNvPr>
          <p:cNvSpPr/>
          <p:nvPr/>
        </p:nvSpPr>
        <p:spPr>
          <a:xfrm>
            <a:off x="4786085" y="2911142"/>
            <a:ext cx="576064" cy="494764"/>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grpSp>
        <p:nvGrpSpPr>
          <p:cNvPr id="2" name="Group 1">
            <a:extLst>
              <a:ext uri="{FF2B5EF4-FFF2-40B4-BE49-F238E27FC236}">
                <a16:creationId xmlns:a16="http://schemas.microsoft.com/office/drawing/2014/main" id="{00DBBA13-A054-44FF-9C3E-E7E154909F5E}"/>
              </a:ext>
            </a:extLst>
          </p:cNvPr>
          <p:cNvGrpSpPr/>
          <p:nvPr/>
        </p:nvGrpSpPr>
        <p:grpSpPr>
          <a:xfrm>
            <a:off x="7943697" y="1913699"/>
            <a:ext cx="2119476" cy="2698003"/>
            <a:chOff x="6865516" y="3627549"/>
            <a:chExt cx="2119476" cy="2698003"/>
          </a:xfrm>
        </p:grpSpPr>
        <p:sp>
          <p:nvSpPr>
            <p:cNvPr id="7" name="Left-Up Arrow 12">
              <a:extLst>
                <a:ext uri="{FF2B5EF4-FFF2-40B4-BE49-F238E27FC236}">
                  <a16:creationId xmlns:a16="http://schemas.microsoft.com/office/drawing/2014/main" id="{E6DBD5A6-715B-4318-A730-FE713F8F0DEA}"/>
                </a:ext>
              </a:extLst>
            </p:cNvPr>
            <p:cNvSpPr/>
            <p:nvPr/>
          </p:nvSpPr>
          <p:spPr>
            <a:xfrm>
              <a:off x="7427808" y="5119757"/>
              <a:ext cx="1140935" cy="1205795"/>
            </a:xfrm>
            <a:prstGeom prst="leftUpArrow">
              <a:avLst>
                <a:gd name="adj1" fmla="val 14641"/>
                <a:gd name="adj2" fmla="val 25000"/>
                <a:gd name="adj3" fmla="val 25000"/>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8" name="Left-Up Arrow 13">
              <a:extLst>
                <a:ext uri="{FF2B5EF4-FFF2-40B4-BE49-F238E27FC236}">
                  <a16:creationId xmlns:a16="http://schemas.microsoft.com/office/drawing/2014/main" id="{975A5805-3DD7-4F41-802A-FDA878F722B0}"/>
                </a:ext>
              </a:extLst>
            </p:cNvPr>
            <p:cNvSpPr/>
            <p:nvPr/>
          </p:nvSpPr>
          <p:spPr>
            <a:xfrm flipV="1">
              <a:off x="7400631" y="3627549"/>
              <a:ext cx="1201153" cy="1315276"/>
            </a:xfrm>
            <a:prstGeom prst="leftUpArrow">
              <a:avLst>
                <a:gd name="adj1" fmla="val 12848"/>
                <a:gd name="adj2" fmla="val 25000"/>
                <a:gd name="adj3" fmla="val 25000"/>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9" name="Rectangle 8">
              <a:extLst>
                <a:ext uri="{FF2B5EF4-FFF2-40B4-BE49-F238E27FC236}">
                  <a16:creationId xmlns:a16="http://schemas.microsoft.com/office/drawing/2014/main" id="{A3FE4F6F-4B2C-468B-82F8-7C9ED041B0A3}"/>
                </a:ext>
              </a:extLst>
            </p:cNvPr>
            <p:cNvSpPr/>
            <p:nvPr/>
          </p:nvSpPr>
          <p:spPr>
            <a:xfrm>
              <a:off x="7699008" y="4442350"/>
              <a:ext cx="1275824" cy="999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7" name="TextBox 16">
              <a:extLst>
                <a:ext uri="{FF2B5EF4-FFF2-40B4-BE49-F238E27FC236}">
                  <a16:creationId xmlns:a16="http://schemas.microsoft.com/office/drawing/2014/main" id="{2C66662A-8C5B-4F8B-B588-3DFDDC057D62}"/>
                </a:ext>
              </a:extLst>
            </p:cNvPr>
            <p:cNvSpPr txBox="1"/>
            <p:nvPr/>
          </p:nvSpPr>
          <p:spPr>
            <a:xfrm>
              <a:off x="7688848" y="4557768"/>
              <a:ext cx="1296144" cy="830997"/>
            </a:xfrm>
            <a:prstGeom prst="rect">
              <a:avLst/>
            </a:prstGeom>
            <a:noFill/>
          </p:spPr>
          <p:txBody>
            <a:bodyPr wrap="square" rtlCol="0">
              <a:spAutoFit/>
            </a:bodyPr>
            <a:lstStyle/>
            <a:p>
              <a:pPr algn="ctr"/>
              <a:r>
                <a:rPr lang="en-GB" sz="1200" b="1" dirty="0"/>
                <a:t>MSM Program &amp; Navy stakeholder feedback</a:t>
              </a:r>
              <a:endParaRPr lang="en-US" sz="1200" b="1" dirty="0"/>
            </a:p>
          </p:txBody>
        </p:sp>
        <p:sp>
          <p:nvSpPr>
            <p:cNvPr id="18" name="Right Arrow 11">
              <a:extLst>
                <a:ext uri="{FF2B5EF4-FFF2-40B4-BE49-F238E27FC236}">
                  <a16:creationId xmlns:a16="http://schemas.microsoft.com/office/drawing/2014/main" id="{5A19BB95-3F4C-4583-B430-80FFC56073FE}"/>
                </a:ext>
              </a:extLst>
            </p:cNvPr>
            <p:cNvSpPr/>
            <p:nvPr/>
          </p:nvSpPr>
          <p:spPr>
            <a:xfrm rot="10800000">
              <a:off x="6865516" y="4671031"/>
              <a:ext cx="809744" cy="494764"/>
            </a:xfrm>
            <a:prstGeom prst="rightArrow">
              <a:avLst/>
            </a:prstGeom>
            <a:ln>
              <a:solidFill>
                <a:schemeClr val="tx1"/>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grpSp>
      <p:sp>
        <p:nvSpPr>
          <p:cNvPr id="19" name="Right Arrow 7">
            <a:extLst>
              <a:ext uri="{FF2B5EF4-FFF2-40B4-BE49-F238E27FC236}">
                <a16:creationId xmlns:a16="http://schemas.microsoft.com/office/drawing/2014/main" id="{46823FA2-7DF8-4B8F-9232-1278EC4F9C0E}"/>
              </a:ext>
            </a:extLst>
          </p:cNvPr>
          <p:cNvSpPr/>
          <p:nvPr/>
        </p:nvSpPr>
        <p:spPr>
          <a:xfrm rot="5400000">
            <a:off x="6405102" y="3652250"/>
            <a:ext cx="434865" cy="421209"/>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sp>
        <p:nvSpPr>
          <p:cNvPr id="4" name="Content Placeholder 3">
            <a:extLst>
              <a:ext uri="{FF2B5EF4-FFF2-40B4-BE49-F238E27FC236}">
                <a16:creationId xmlns:a16="http://schemas.microsoft.com/office/drawing/2014/main" id="{5683DFBD-AE4D-41CA-BBFB-FEC9B6515685}"/>
              </a:ext>
            </a:extLst>
          </p:cNvPr>
          <p:cNvSpPr>
            <a:spLocks noGrp="1"/>
          </p:cNvSpPr>
          <p:nvPr>
            <p:ph idx="1"/>
          </p:nvPr>
        </p:nvSpPr>
        <p:spPr/>
        <p:txBody>
          <a:bodyPr/>
          <a:lstStyle/>
          <a:p>
            <a:r>
              <a:rPr lang="en-GB" dirty="0"/>
              <a:t>Project Structure</a:t>
            </a:r>
            <a:endParaRPr lang="en-FI" dirty="0"/>
          </a:p>
        </p:txBody>
      </p:sp>
      <p:sp>
        <p:nvSpPr>
          <p:cNvPr id="3" name="Oval 2">
            <a:extLst>
              <a:ext uri="{FF2B5EF4-FFF2-40B4-BE49-F238E27FC236}">
                <a16:creationId xmlns:a16="http://schemas.microsoft.com/office/drawing/2014/main" id="{8C3A8FBD-0C04-4B3E-8C59-5748099BC89C}"/>
              </a:ext>
            </a:extLst>
          </p:cNvPr>
          <p:cNvSpPr/>
          <p:nvPr/>
        </p:nvSpPr>
        <p:spPr>
          <a:xfrm>
            <a:off x="2342867" y="2674962"/>
            <a:ext cx="2697707" cy="918949"/>
          </a:xfrm>
          <a:prstGeom prst="ellipse">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423055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70379F-5779-6F4F-8731-ECC5DB5974D1}"/>
              </a:ext>
            </a:extLst>
          </p:cNvPr>
          <p:cNvSpPr>
            <a:spLocks noGrp="1"/>
          </p:cNvSpPr>
          <p:nvPr>
            <p:ph idx="1"/>
          </p:nvPr>
        </p:nvSpPr>
        <p:spPr/>
        <p:txBody>
          <a:bodyPr>
            <a:normAutofit lnSpcReduction="10000"/>
          </a:bodyPr>
          <a:lstStyle/>
          <a:p>
            <a:r>
              <a:rPr lang="en-US" dirty="0"/>
              <a:t>Bioenergetic models can provide insights into the potential population consequences of disturbance that reduces energy intake or increases energy expenditure.</a:t>
            </a:r>
          </a:p>
          <a:p>
            <a:r>
              <a:rPr lang="en-US" dirty="0"/>
              <a:t>Energetics-based </a:t>
            </a:r>
            <a:r>
              <a:rPr lang="en-US" dirty="0" err="1"/>
              <a:t>PCoD</a:t>
            </a:r>
            <a:r>
              <a:rPr lang="en-US" dirty="0"/>
              <a:t> models have been, </a:t>
            </a:r>
            <a:r>
              <a:rPr lang="en-US" i="1" dirty="0"/>
              <a:t>or are being</a:t>
            </a:r>
            <a:r>
              <a:rPr lang="en-US" dirty="0"/>
              <a:t>, developed for:</a:t>
            </a:r>
          </a:p>
          <a:p>
            <a:pPr lvl="1"/>
            <a:r>
              <a:rPr lang="en-US" dirty="0"/>
              <a:t>Blue whale</a:t>
            </a:r>
          </a:p>
          <a:p>
            <a:pPr lvl="1"/>
            <a:r>
              <a:rPr lang="en-US" i="1" dirty="0" err="1"/>
              <a:t>Minke</a:t>
            </a:r>
            <a:r>
              <a:rPr lang="en-US" i="1" dirty="0"/>
              <a:t> whale</a:t>
            </a:r>
          </a:p>
          <a:p>
            <a:pPr lvl="1"/>
            <a:r>
              <a:rPr lang="en-US" dirty="0"/>
              <a:t>Gray whale</a:t>
            </a:r>
          </a:p>
          <a:p>
            <a:pPr lvl="1"/>
            <a:r>
              <a:rPr lang="en-US" i="1" dirty="0"/>
              <a:t>North Atlantic right whale</a:t>
            </a:r>
          </a:p>
          <a:p>
            <a:pPr lvl="1"/>
            <a:r>
              <a:rPr lang="en-US" i="1" dirty="0"/>
              <a:t>Humpback whale</a:t>
            </a:r>
          </a:p>
          <a:p>
            <a:pPr lvl="1"/>
            <a:r>
              <a:rPr lang="en-US" i="1" dirty="0"/>
              <a:t>Bottlenose dolphin</a:t>
            </a:r>
          </a:p>
          <a:p>
            <a:pPr lvl="1"/>
            <a:r>
              <a:rPr lang="en-US" dirty="0"/>
              <a:t>Long-finned pilot whale</a:t>
            </a:r>
          </a:p>
          <a:p>
            <a:pPr lvl="1"/>
            <a:r>
              <a:rPr lang="en-US" dirty="0"/>
              <a:t>Harbor porpoise</a:t>
            </a:r>
          </a:p>
          <a:p>
            <a:pPr lvl="1"/>
            <a:r>
              <a:rPr lang="en-US" dirty="0"/>
              <a:t>Blainville’s beaked whale</a:t>
            </a:r>
          </a:p>
          <a:p>
            <a:pPr lvl="1"/>
            <a:r>
              <a:rPr lang="en-US" i="1" dirty="0"/>
              <a:t>Cuvier’s beaked whale</a:t>
            </a:r>
          </a:p>
          <a:p>
            <a:pPr lvl="1"/>
            <a:r>
              <a:rPr lang="en-US" dirty="0"/>
              <a:t>Sperm whale</a:t>
            </a:r>
          </a:p>
          <a:p>
            <a:pPr lvl="1"/>
            <a:r>
              <a:rPr lang="en-US" dirty="0"/>
              <a:t>as well as a number of pinniped species</a:t>
            </a:r>
          </a:p>
          <a:p>
            <a:endParaRPr lang="en-US" dirty="0"/>
          </a:p>
        </p:txBody>
      </p:sp>
      <p:grpSp>
        <p:nvGrpSpPr>
          <p:cNvPr id="4" name="Group 3">
            <a:extLst>
              <a:ext uri="{FF2B5EF4-FFF2-40B4-BE49-F238E27FC236}">
                <a16:creationId xmlns:a16="http://schemas.microsoft.com/office/drawing/2014/main" id="{AACFDF6F-5ED6-7149-AB7C-ACC06BFFF5F7}"/>
              </a:ext>
            </a:extLst>
          </p:cNvPr>
          <p:cNvGrpSpPr/>
          <p:nvPr/>
        </p:nvGrpSpPr>
        <p:grpSpPr>
          <a:xfrm>
            <a:off x="5815218" y="2696464"/>
            <a:ext cx="3868808" cy="1707792"/>
            <a:chOff x="-213322" y="394541"/>
            <a:chExt cx="8359007" cy="4278071"/>
          </a:xfrm>
        </p:grpSpPr>
        <p:pic>
          <p:nvPicPr>
            <p:cNvPr id="5" name="Picture 4" descr="M densirostris.png">
              <a:extLst>
                <a:ext uri="{FF2B5EF4-FFF2-40B4-BE49-F238E27FC236}">
                  <a16:creationId xmlns:a16="http://schemas.microsoft.com/office/drawing/2014/main" id="{979A8C1B-06B6-2C47-BDDF-23E3970EF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583" y="914544"/>
              <a:ext cx="5637102" cy="3758068"/>
            </a:xfrm>
            <a:prstGeom prst="rect">
              <a:avLst/>
            </a:prstGeom>
          </p:spPr>
        </p:pic>
        <p:sp>
          <p:nvSpPr>
            <p:cNvPr id="6" name="Rounded Rectangle 5">
              <a:extLst>
                <a:ext uri="{FF2B5EF4-FFF2-40B4-BE49-F238E27FC236}">
                  <a16:creationId xmlns:a16="http://schemas.microsoft.com/office/drawing/2014/main" id="{2468A9FC-D4DF-4C48-A2C7-1B82DEB42D6A}"/>
                </a:ext>
              </a:extLst>
            </p:cNvPr>
            <p:cNvSpPr/>
            <p:nvPr/>
          </p:nvSpPr>
          <p:spPr>
            <a:xfrm>
              <a:off x="-213322" y="2296681"/>
              <a:ext cx="2292407" cy="1551245"/>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Energy from prey</a:t>
              </a:r>
            </a:p>
          </p:txBody>
        </p:sp>
        <p:sp>
          <p:nvSpPr>
            <p:cNvPr id="7" name="Rounded Rectangle 6">
              <a:extLst>
                <a:ext uri="{FF2B5EF4-FFF2-40B4-BE49-F238E27FC236}">
                  <a16:creationId xmlns:a16="http://schemas.microsoft.com/office/drawing/2014/main" id="{20B4578A-4E13-CC42-9020-F8802AF828B7}"/>
                </a:ext>
              </a:extLst>
            </p:cNvPr>
            <p:cNvSpPr/>
            <p:nvPr/>
          </p:nvSpPr>
          <p:spPr>
            <a:xfrm>
              <a:off x="3554932" y="394541"/>
              <a:ext cx="1863472" cy="731845"/>
            </a:xfrm>
            <a:prstGeom prst="roundRect">
              <a:avLst/>
            </a:prstGeom>
            <a:solidFill>
              <a:srgbClr val="D4162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Maintenance</a:t>
              </a:r>
            </a:p>
          </p:txBody>
        </p:sp>
        <p:sp>
          <p:nvSpPr>
            <p:cNvPr id="8" name="Rounded Rectangle 7">
              <a:extLst>
                <a:ext uri="{FF2B5EF4-FFF2-40B4-BE49-F238E27FC236}">
                  <a16:creationId xmlns:a16="http://schemas.microsoft.com/office/drawing/2014/main" id="{04180AB2-78C7-3149-BF52-59C05878E28A}"/>
                </a:ext>
              </a:extLst>
            </p:cNvPr>
            <p:cNvSpPr/>
            <p:nvPr/>
          </p:nvSpPr>
          <p:spPr>
            <a:xfrm>
              <a:off x="5597480" y="438878"/>
              <a:ext cx="1863472" cy="731845"/>
            </a:xfrm>
            <a:prstGeom prst="roundRect">
              <a:avLst/>
            </a:prstGeom>
            <a:solidFill>
              <a:srgbClr val="B6313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Other activities</a:t>
              </a:r>
            </a:p>
          </p:txBody>
        </p:sp>
        <p:sp>
          <p:nvSpPr>
            <p:cNvPr id="9" name="Right Arrow 8">
              <a:extLst>
                <a:ext uri="{FF2B5EF4-FFF2-40B4-BE49-F238E27FC236}">
                  <a16:creationId xmlns:a16="http://schemas.microsoft.com/office/drawing/2014/main" id="{77BC5755-F33D-0948-8C86-8FE7A9861192}"/>
                </a:ext>
              </a:extLst>
            </p:cNvPr>
            <p:cNvSpPr/>
            <p:nvPr/>
          </p:nvSpPr>
          <p:spPr>
            <a:xfrm rot="16819709">
              <a:off x="3930245" y="1474585"/>
              <a:ext cx="915628" cy="421657"/>
            </a:xfrm>
            <a:prstGeom prst="rightArrow">
              <a:avLst/>
            </a:prstGeom>
            <a:solidFill>
              <a:srgbClr val="D416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B74CAC1-354A-FE4A-81BF-1692F57A6C8D}"/>
                </a:ext>
              </a:extLst>
            </p:cNvPr>
            <p:cNvSpPr/>
            <p:nvPr/>
          </p:nvSpPr>
          <p:spPr>
            <a:xfrm rot="17555191">
              <a:off x="5894567" y="1474585"/>
              <a:ext cx="915628" cy="421657"/>
            </a:xfrm>
            <a:prstGeom prst="rightArrow">
              <a:avLst/>
            </a:prstGeom>
            <a:solidFill>
              <a:srgbClr val="B6313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D92C0DF-8696-C44E-8EE5-80B12EF9E3CB}"/>
                </a:ext>
              </a:extLst>
            </p:cNvPr>
            <p:cNvSpPr/>
            <p:nvPr/>
          </p:nvSpPr>
          <p:spPr>
            <a:xfrm>
              <a:off x="4311878" y="2306648"/>
              <a:ext cx="1863470" cy="981764"/>
            </a:xfrm>
            <a:prstGeom prst="ellipse">
              <a:avLst/>
            </a:prstGeom>
            <a:solidFill>
              <a:srgbClr val="D6E6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rgbClr val="000000"/>
                  </a:solidFill>
                </a:rPr>
                <a:t>Reserves</a:t>
              </a:r>
            </a:p>
          </p:txBody>
        </p:sp>
      </p:grpSp>
      <p:sp>
        <p:nvSpPr>
          <p:cNvPr id="12" name="Right Arrow 11">
            <a:extLst>
              <a:ext uri="{FF2B5EF4-FFF2-40B4-BE49-F238E27FC236}">
                <a16:creationId xmlns:a16="http://schemas.microsoft.com/office/drawing/2014/main" id="{C1813851-4CD6-5B4A-845A-A41F4B1A7B1D}"/>
              </a:ext>
            </a:extLst>
          </p:cNvPr>
          <p:cNvSpPr/>
          <p:nvPr/>
        </p:nvSpPr>
        <p:spPr>
          <a:xfrm>
            <a:off x="6868507" y="3632780"/>
            <a:ext cx="201524" cy="199030"/>
          </a:xfrm>
          <a:prstGeom prst="rightArrow">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13BB6D87-62F0-48B0-8CF7-162F6D734B9C}"/>
              </a:ext>
            </a:extLst>
          </p:cNvPr>
          <p:cNvSpPr txBox="1">
            <a:spLocks/>
          </p:cNvSpPr>
          <p:nvPr/>
        </p:nvSpPr>
        <p:spPr>
          <a:xfrm>
            <a:off x="4887434" y="449002"/>
            <a:ext cx="5475767" cy="7553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500" kern="1200" cap="all" baseline="0">
                <a:solidFill>
                  <a:srgbClr val="273896"/>
                </a:solidFill>
                <a:latin typeface="Futura Book"/>
                <a:ea typeface="+mj-ea"/>
                <a:cs typeface="Futura Book"/>
              </a:defRPr>
            </a:lvl1pPr>
          </a:lstStyle>
          <a:p>
            <a:r>
              <a:rPr lang="en-GB" dirty="0"/>
              <a:t>PROGRESS - TASK 2: METRICS</a:t>
            </a:r>
            <a:endParaRPr lang="en-FI" dirty="0"/>
          </a:p>
        </p:txBody>
      </p:sp>
    </p:spTree>
    <p:extLst>
      <p:ext uri="{BB962C8B-B14F-4D97-AF65-F5344CB8AC3E}">
        <p14:creationId xmlns:p14="http://schemas.microsoft.com/office/powerpoint/2010/main" val="196859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6CE70B-5322-4488-A903-6B14BB2DA9C6}"/>
              </a:ext>
            </a:extLst>
          </p:cNvPr>
          <p:cNvSpPr>
            <a:spLocks noGrp="1"/>
          </p:cNvSpPr>
          <p:nvPr>
            <p:ph idx="1"/>
          </p:nvPr>
        </p:nvSpPr>
        <p:spPr>
          <a:xfrm>
            <a:off x="1981200" y="1051950"/>
            <a:ext cx="8229600" cy="5076068"/>
          </a:xfrm>
        </p:spPr>
        <p:txBody>
          <a:bodyPr/>
          <a:lstStyle/>
          <a:p>
            <a:r>
              <a:rPr lang="en-GB" dirty="0"/>
              <a:t>Change in demographic rates follow ecological theory when foraging intake reduced</a:t>
            </a:r>
          </a:p>
          <a:p>
            <a:pPr lvl="1"/>
            <a:r>
              <a:rPr lang="en-GB" dirty="0"/>
              <a:t>Reduced foraging </a:t>
            </a:r>
            <a:r>
              <a:rPr lang="en-GB" b="1" i="1" dirty="0"/>
              <a:t>can lead </a:t>
            </a:r>
            <a:r>
              <a:rPr lang="en-GB" dirty="0"/>
              <a:t>to reduced conceptions, calf births, calf survival</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endParaRPr lang="en-GB" dirty="0"/>
          </a:p>
          <a:p>
            <a:endParaRPr lang="en-GB" dirty="0"/>
          </a:p>
          <a:p>
            <a:r>
              <a:rPr lang="en-GB" dirty="0"/>
              <a:t>Results are heavily dependent on assumptions on the </a:t>
            </a:r>
            <a:r>
              <a:rPr lang="en-GB" b="1" dirty="0"/>
              <a:t>effect of disturbance </a:t>
            </a:r>
            <a:r>
              <a:rPr lang="en-GB" dirty="0"/>
              <a:t>and the </a:t>
            </a:r>
            <a:r>
              <a:rPr lang="en-GB" b="1" dirty="0"/>
              <a:t>degree of residence of the population</a:t>
            </a:r>
            <a:endParaRPr lang="en-FI" b="1" dirty="0"/>
          </a:p>
        </p:txBody>
      </p:sp>
      <p:sp>
        <p:nvSpPr>
          <p:cNvPr id="2" name="Title 1">
            <a:extLst>
              <a:ext uri="{FF2B5EF4-FFF2-40B4-BE49-F238E27FC236}">
                <a16:creationId xmlns:a16="http://schemas.microsoft.com/office/drawing/2014/main" id="{D47C12B5-9A6C-497C-B42A-8C53D4C1E7FB}"/>
              </a:ext>
            </a:extLst>
          </p:cNvPr>
          <p:cNvSpPr>
            <a:spLocks noGrp="1"/>
          </p:cNvSpPr>
          <p:nvPr>
            <p:ph type="title"/>
          </p:nvPr>
        </p:nvSpPr>
        <p:spPr/>
        <p:txBody>
          <a:bodyPr/>
          <a:lstStyle/>
          <a:p>
            <a:r>
              <a:rPr lang="en-GB" dirty="0"/>
              <a:t>Task 2: METRICS - bioenergetics</a:t>
            </a:r>
            <a:endParaRPr lang="en-FI" dirty="0"/>
          </a:p>
        </p:txBody>
      </p:sp>
      <p:pic>
        <p:nvPicPr>
          <p:cNvPr id="5" name="Picture 4">
            <a:extLst>
              <a:ext uri="{FF2B5EF4-FFF2-40B4-BE49-F238E27FC236}">
                <a16:creationId xmlns:a16="http://schemas.microsoft.com/office/drawing/2014/main" id="{3BE48399-7C41-487B-9BD6-823D8899BA1D}"/>
              </a:ext>
            </a:extLst>
          </p:cNvPr>
          <p:cNvPicPr>
            <a:picLocks noChangeAspect="1"/>
          </p:cNvPicPr>
          <p:nvPr/>
        </p:nvPicPr>
        <p:blipFill>
          <a:blip r:embed="rId2"/>
          <a:stretch>
            <a:fillRect/>
          </a:stretch>
        </p:blipFill>
        <p:spPr>
          <a:xfrm>
            <a:off x="2511188" y="1721439"/>
            <a:ext cx="6905767" cy="3737091"/>
          </a:xfrm>
          <a:prstGeom prst="rect">
            <a:avLst/>
          </a:prstGeom>
        </p:spPr>
      </p:pic>
    </p:spTree>
    <p:extLst>
      <p:ext uri="{BB962C8B-B14F-4D97-AF65-F5344CB8AC3E}">
        <p14:creationId xmlns:p14="http://schemas.microsoft.com/office/powerpoint/2010/main" val="3098117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836171-C438-91E1-FE3A-604969CD6B16}"/>
              </a:ext>
            </a:extLst>
          </p:cNvPr>
          <p:cNvSpPr>
            <a:spLocks noGrp="1"/>
          </p:cNvSpPr>
          <p:nvPr>
            <p:ph idx="1"/>
          </p:nvPr>
        </p:nvSpPr>
        <p:spPr>
          <a:xfrm>
            <a:off x="502920" y="1447800"/>
            <a:ext cx="10972800" cy="4619220"/>
          </a:xfrm>
        </p:spPr>
        <p:txBody>
          <a:bodyPr/>
          <a:lstStyle/>
          <a:p>
            <a:endParaRPr lang="en-FI" b="1" dirty="0"/>
          </a:p>
          <a:p>
            <a:endParaRPr lang="en-FI" b="1" dirty="0"/>
          </a:p>
          <a:p>
            <a:endParaRPr lang="en-FI" b="1" dirty="0"/>
          </a:p>
          <a:p>
            <a:endParaRPr lang="en-FI" b="1" dirty="0"/>
          </a:p>
          <a:p>
            <a:endParaRPr lang="en-FI" b="1" dirty="0"/>
          </a:p>
          <a:p>
            <a:endParaRPr lang="en-FI" b="1" dirty="0"/>
          </a:p>
          <a:p>
            <a:pPr marL="0" indent="0">
              <a:buNone/>
            </a:pPr>
            <a:endParaRPr lang="en-FI" b="1" dirty="0"/>
          </a:p>
        </p:txBody>
      </p:sp>
      <p:pic>
        <p:nvPicPr>
          <p:cNvPr id="8" name="Picture 7">
            <a:extLst>
              <a:ext uri="{FF2B5EF4-FFF2-40B4-BE49-F238E27FC236}">
                <a16:creationId xmlns:a16="http://schemas.microsoft.com/office/drawing/2014/main" id="{F00DD1AA-F17E-1F74-4216-10A34F08C5B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8840" y="3747432"/>
            <a:ext cx="3884520" cy="2908515"/>
          </a:xfrm>
          <a:prstGeom prst="rect">
            <a:avLst/>
          </a:prstGeom>
          <a:noFill/>
          <a:ln>
            <a:noFill/>
          </a:ln>
        </p:spPr>
      </p:pic>
      <p:pic>
        <p:nvPicPr>
          <p:cNvPr id="9" name="Picture 8">
            <a:extLst>
              <a:ext uri="{FF2B5EF4-FFF2-40B4-BE49-F238E27FC236}">
                <a16:creationId xmlns:a16="http://schemas.microsoft.com/office/drawing/2014/main" id="{E3541E5F-72AB-B675-00CE-87F9EE8CB3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2009" y="948564"/>
            <a:ext cx="3834898" cy="2871361"/>
          </a:xfrm>
          <a:prstGeom prst="rect">
            <a:avLst/>
          </a:prstGeom>
          <a:noFill/>
          <a:ln>
            <a:noFill/>
          </a:ln>
        </p:spPr>
      </p:pic>
      <p:pic>
        <p:nvPicPr>
          <p:cNvPr id="10" name="Picture 9">
            <a:extLst>
              <a:ext uri="{FF2B5EF4-FFF2-40B4-BE49-F238E27FC236}">
                <a16:creationId xmlns:a16="http://schemas.microsoft.com/office/drawing/2014/main" id="{439A10D2-A0DB-9C92-3118-5BE9040B29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5125"/>
          <a:stretch/>
        </p:blipFill>
        <p:spPr bwMode="auto">
          <a:xfrm>
            <a:off x="5897880" y="3767387"/>
            <a:ext cx="3884520" cy="2908515"/>
          </a:xfrm>
          <a:prstGeom prst="rect">
            <a:avLst/>
          </a:prstGeom>
          <a:noFill/>
          <a:ln>
            <a:noFill/>
          </a:ln>
        </p:spPr>
      </p:pic>
      <p:sp>
        <p:nvSpPr>
          <p:cNvPr id="17" name="Title 1">
            <a:extLst>
              <a:ext uri="{FF2B5EF4-FFF2-40B4-BE49-F238E27FC236}">
                <a16:creationId xmlns:a16="http://schemas.microsoft.com/office/drawing/2014/main" id="{C42FCBAA-FFF4-8DC1-D22E-83ABD65D7AE0}"/>
              </a:ext>
            </a:extLst>
          </p:cNvPr>
          <p:cNvSpPr>
            <a:spLocks noGrp="1"/>
          </p:cNvSpPr>
          <p:nvPr>
            <p:ph type="title"/>
          </p:nvPr>
        </p:nvSpPr>
        <p:spPr>
          <a:xfrm>
            <a:off x="3351738" y="296602"/>
            <a:ext cx="7773462" cy="755348"/>
          </a:xfrm>
        </p:spPr>
        <p:txBody>
          <a:bodyPr/>
          <a:lstStyle/>
          <a:p>
            <a:r>
              <a:rPr lang="en-GB" dirty="0"/>
              <a:t>Task 2  Metrics – bioenergetics – Cuvier’s</a:t>
            </a:r>
          </a:p>
        </p:txBody>
      </p:sp>
      <p:sp>
        <p:nvSpPr>
          <p:cNvPr id="18" name="Content Placeholder 3">
            <a:extLst>
              <a:ext uri="{FF2B5EF4-FFF2-40B4-BE49-F238E27FC236}">
                <a16:creationId xmlns:a16="http://schemas.microsoft.com/office/drawing/2014/main" id="{8FBE27E3-4B73-A41A-69F9-1480C51416C3}"/>
              </a:ext>
            </a:extLst>
          </p:cNvPr>
          <p:cNvSpPr txBox="1">
            <a:spLocks/>
          </p:cNvSpPr>
          <p:nvPr/>
        </p:nvSpPr>
        <p:spPr>
          <a:xfrm>
            <a:off x="9635707" y="1447800"/>
            <a:ext cx="2159040" cy="4619220"/>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1pPr>
            <a:lvl2pPr marL="57150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2pPr>
            <a:lvl3pPr marL="8572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FI" b="1" dirty="0"/>
              <a:t>Adult : Calf ratio</a:t>
            </a:r>
          </a:p>
          <a:p>
            <a:endParaRPr lang="en-FI" b="1" dirty="0"/>
          </a:p>
          <a:p>
            <a:endParaRPr lang="en-FI" b="1" dirty="0"/>
          </a:p>
          <a:p>
            <a:endParaRPr lang="en-FI" b="1" dirty="0"/>
          </a:p>
          <a:p>
            <a:endParaRPr lang="en-FI" b="1" dirty="0"/>
          </a:p>
          <a:p>
            <a:endParaRPr lang="en-FI" b="1" dirty="0"/>
          </a:p>
          <a:p>
            <a:endParaRPr lang="en-FI" b="1" dirty="0"/>
          </a:p>
          <a:p>
            <a:endParaRPr lang="en-FI" b="1" dirty="0"/>
          </a:p>
          <a:p>
            <a:r>
              <a:rPr lang="fi-FI" b="1" dirty="0" err="1"/>
              <a:t>Calf</a:t>
            </a:r>
            <a:r>
              <a:rPr lang="fi-FI" b="1" dirty="0"/>
              <a:t> </a:t>
            </a:r>
            <a:r>
              <a:rPr lang="fi-FI" b="1" dirty="0" err="1"/>
              <a:t>survival</a:t>
            </a:r>
            <a:endParaRPr lang="en-FI" b="1" dirty="0"/>
          </a:p>
        </p:txBody>
      </p:sp>
      <p:sp>
        <p:nvSpPr>
          <p:cNvPr id="19" name="Content Placeholder 3">
            <a:extLst>
              <a:ext uri="{FF2B5EF4-FFF2-40B4-BE49-F238E27FC236}">
                <a16:creationId xmlns:a16="http://schemas.microsoft.com/office/drawing/2014/main" id="{F29D244C-D734-DC78-8D5F-C769E7AB085B}"/>
              </a:ext>
            </a:extLst>
          </p:cNvPr>
          <p:cNvSpPr txBox="1">
            <a:spLocks/>
          </p:cNvSpPr>
          <p:nvPr/>
        </p:nvSpPr>
        <p:spPr>
          <a:xfrm>
            <a:off x="472440" y="1698263"/>
            <a:ext cx="10972800" cy="4619220"/>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1pPr>
            <a:lvl2pPr marL="57150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2pPr>
            <a:lvl3pPr marL="8572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FI" dirty="0"/>
          </a:p>
          <a:p>
            <a:endParaRPr lang="en-FI" dirty="0"/>
          </a:p>
          <a:p>
            <a:endParaRPr lang="en-FI" dirty="0"/>
          </a:p>
          <a:p>
            <a:endParaRPr lang="en-FI" dirty="0"/>
          </a:p>
          <a:p>
            <a:endParaRPr lang="en-FI" dirty="0"/>
          </a:p>
          <a:p>
            <a:endParaRPr lang="en-FI" dirty="0"/>
          </a:p>
          <a:p>
            <a:endParaRPr lang="en-FI" dirty="0"/>
          </a:p>
          <a:p>
            <a:r>
              <a:rPr lang="en-FI" b="1" dirty="0"/>
              <a:t>Immature</a:t>
            </a:r>
          </a:p>
          <a:p>
            <a:pPr marL="0" indent="0">
              <a:buFont typeface="Lucida Grande"/>
              <a:buNone/>
            </a:pPr>
            <a:r>
              <a:rPr lang="en-GB" b="1" dirty="0"/>
              <a:t>v</a:t>
            </a:r>
            <a:r>
              <a:rPr lang="en-FI" b="1" dirty="0"/>
              <a:t>s Mature</a:t>
            </a:r>
          </a:p>
          <a:p>
            <a:pPr marL="0" indent="0">
              <a:buFont typeface="Lucida Grande"/>
              <a:buNone/>
            </a:pPr>
            <a:r>
              <a:rPr lang="en-FI" b="1" dirty="0"/>
              <a:t>Ratio</a:t>
            </a:r>
          </a:p>
        </p:txBody>
      </p:sp>
      <p:sp>
        <p:nvSpPr>
          <p:cNvPr id="2" name="Title 1">
            <a:extLst>
              <a:ext uri="{FF2B5EF4-FFF2-40B4-BE49-F238E27FC236}">
                <a16:creationId xmlns:a16="http://schemas.microsoft.com/office/drawing/2014/main" id="{DC5018A0-DAD3-BCD5-821B-3C09D6AA1419}"/>
              </a:ext>
            </a:extLst>
          </p:cNvPr>
          <p:cNvSpPr txBox="1">
            <a:spLocks/>
          </p:cNvSpPr>
          <p:nvPr/>
        </p:nvSpPr>
        <p:spPr>
          <a:xfrm>
            <a:off x="10410912" y="5201689"/>
            <a:ext cx="2159040" cy="7553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500" kern="1200" cap="all" baseline="0">
                <a:solidFill>
                  <a:srgbClr val="273896"/>
                </a:solidFill>
                <a:latin typeface="Futura Book"/>
                <a:ea typeface="+mj-ea"/>
                <a:cs typeface="Futura Book"/>
              </a:defRPr>
            </a:lvl1pPr>
          </a:lstStyle>
          <a:p>
            <a:r>
              <a:rPr lang="en-GB" dirty="0">
                <a:solidFill>
                  <a:srgbClr val="C00000"/>
                </a:solidFill>
              </a:rPr>
              <a:t>INITIAL </a:t>
            </a:r>
          </a:p>
          <a:p>
            <a:r>
              <a:rPr lang="en-GB" dirty="0">
                <a:solidFill>
                  <a:srgbClr val="C00000"/>
                </a:solidFill>
              </a:rPr>
              <a:t>RESULTS</a:t>
            </a:r>
          </a:p>
        </p:txBody>
      </p:sp>
      <p:sp>
        <p:nvSpPr>
          <p:cNvPr id="3" name="Content Placeholder 2">
            <a:extLst>
              <a:ext uri="{FF2B5EF4-FFF2-40B4-BE49-F238E27FC236}">
                <a16:creationId xmlns:a16="http://schemas.microsoft.com/office/drawing/2014/main" id="{F7D0B8ED-EA62-EE53-698E-6A64A4D1EE5C}"/>
              </a:ext>
            </a:extLst>
          </p:cNvPr>
          <p:cNvSpPr txBox="1">
            <a:spLocks/>
          </p:cNvSpPr>
          <p:nvPr/>
        </p:nvSpPr>
        <p:spPr>
          <a:xfrm>
            <a:off x="183893" y="1290216"/>
            <a:ext cx="5713987" cy="4619220"/>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1pPr>
            <a:lvl2pPr marL="57150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2pPr>
            <a:lvl3pPr marL="8572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i-FI" sz="2000" dirty="0"/>
              <a:t>Density / </a:t>
            </a:r>
            <a:r>
              <a:rPr lang="fi-FI" sz="2000" dirty="0" err="1"/>
              <a:t>Indices</a:t>
            </a:r>
            <a:endParaRPr lang="fi-FI" sz="2000" dirty="0"/>
          </a:p>
          <a:p>
            <a:pPr lvl="1"/>
            <a:r>
              <a:rPr lang="fi-FI" sz="2000" dirty="0"/>
              <a:t>PAM, </a:t>
            </a:r>
            <a:r>
              <a:rPr lang="fi-FI" sz="2000" dirty="0" err="1"/>
              <a:t>visual</a:t>
            </a:r>
            <a:r>
              <a:rPr lang="fi-FI" sz="2000" dirty="0"/>
              <a:t> </a:t>
            </a:r>
            <a:r>
              <a:rPr lang="fi-FI" sz="2000" dirty="0" err="1"/>
              <a:t>surveys</a:t>
            </a:r>
            <a:endParaRPr lang="fi-FI" sz="2000" dirty="0"/>
          </a:p>
          <a:p>
            <a:pPr lvl="1"/>
            <a:r>
              <a:rPr lang="fi-FI" sz="2000" dirty="0" err="1"/>
              <a:t>Models</a:t>
            </a:r>
            <a:r>
              <a:rPr lang="fi-FI" sz="2000" dirty="0"/>
              <a:t> </a:t>
            </a:r>
            <a:r>
              <a:rPr lang="fi-FI" sz="2000" dirty="0" err="1"/>
              <a:t>predict</a:t>
            </a:r>
            <a:r>
              <a:rPr lang="fi-FI" sz="2000" dirty="0"/>
              <a:t> </a:t>
            </a:r>
            <a:r>
              <a:rPr lang="fi-FI" sz="2000" dirty="0" err="1"/>
              <a:t>difference</a:t>
            </a:r>
            <a:r>
              <a:rPr lang="fi-FI" sz="2000" dirty="0"/>
              <a:t> – </a:t>
            </a:r>
            <a:r>
              <a:rPr lang="fi-FI" sz="2000" dirty="0" err="1"/>
              <a:t>but</a:t>
            </a:r>
            <a:r>
              <a:rPr lang="fi-FI" sz="2000" dirty="0"/>
              <a:t> </a:t>
            </a:r>
            <a:r>
              <a:rPr lang="fi-FI" sz="2000" dirty="0" err="1"/>
              <a:t>hard</a:t>
            </a:r>
            <a:r>
              <a:rPr lang="fi-FI" sz="2000" dirty="0"/>
              <a:t> to </a:t>
            </a:r>
            <a:r>
              <a:rPr lang="fi-FI" sz="2000" dirty="0" err="1"/>
              <a:t>monitor</a:t>
            </a:r>
            <a:endParaRPr lang="fi-FI" sz="2000" dirty="0"/>
          </a:p>
          <a:p>
            <a:r>
              <a:rPr lang="fi-FI" sz="2000" dirty="0" err="1"/>
              <a:t>Otherwise</a:t>
            </a:r>
            <a:r>
              <a:rPr lang="fi-FI" sz="2000" dirty="0"/>
              <a:t> </a:t>
            </a:r>
            <a:r>
              <a:rPr lang="fi-FI" sz="2000" dirty="0" err="1"/>
              <a:t>we’re</a:t>
            </a:r>
            <a:r>
              <a:rPr lang="fi-FI" sz="2000" dirty="0"/>
              <a:t> </a:t>
            </a:r>
            <a:r>
              <a:rPr lang="fi-FI" sz="2000" dirty="0" err="1"/>
              <a:t>interested</a:t>
            </a:r>
            <a:r>
              <a:rPr lang="fi-FI" sz="2000" dirty="0"/>
              <a:t> in </a:t>
            </a:r>
            <a:r>
              <a:rPr lang="fi-FI" sz="2000" dirty="0" err="1"/>
              <a:t>metrics</a:t>
            </a:r>
            <a:r>
              <a:rPr lang="fi-FI" sz="2000" dirty="0"/>
              <a:t> </a:t>
            </a:r>
            <a:r>
              <a:rPr lang="fi-FI" sz="2000" dirty="0" err="1"/>
              <a:t>that</a:t>
            </a:r>
            <a:r>
              <a:rPr lang="fi-FI" sz="2000" dirty="0"/>
              <a:t> </a:t>
            </a:r>
            <a:r>
              <a:rPr lang="fi-FI" sz="2000" dirty="0" err="1"/>
              <a:t>we</a:t>
            </a:r>
            <a:r>
              <a:rPr lang="fi-FI" sz="2000" dirty="0"/>
              <a:t> </a:t>
            </a:r>
            <a:r>
              <a:rPr lang="fi-FI" sz="2000" dirty="0" err="1"/>
              <a:t>can</a:t>
            </a:r>
            <a:r>
              <a:rPr lang="fi-FI" sz="2000" dirty="0"/>
              <a:t> </a:t>
            </a:r>
            <a:r>
              <a:rPr lang="fi-FI" sz="2000" dirty="0" err="1"/>
              <a:t>monitor</a:t>
            </a:r>
            <a:r>
              <a:rPr lang="fi-FI" sz="2000" dirty="0"/>
              <a:t> </a:t>
            </a:r>
            <a:r>
              <a:rPr lang="fi-FI" sz="2000" dirty="0" err="1"/>
              <a:t>with</a:t>
            </a:r>
            <a:r>
              <a:rPr lang="fi-FI" sz="2000" dirty="0"/>
              <a:t> </a:t>
            </a:r>
            <a:r>
              <a:rPr lang="fi-FI" sz="2000" dirty="0" err="1"/>
              <a:t>precision</a:t>
            </a:r>
            <a:r>
              <a:rPr lang="fi-FI" sz="2000" dirty="0"/>
              <a:t> </a:t>
            </a:r>
          </a:p>
          <a:p>
            <a:pPr lvl="1"/>
            <a:r>
              <a:rPr lang="fi-FI" sz="2000" dirty="0"/>
              <a:t>Using </a:t>
            </a:r>
            <a:r>
              <a:rPr lang="fi-FI" sz="2000" dirty="0" err="1"/>
              <a:t>existing</a:t>
            </a:r>
            <a:r>
              <a:rPr lang="fi-FI" sz="2000" dirty="0"/>
              <a:t> </a:t>
            </a:r>
            <a:r>
              <a:rPr lang="fi-FI" sz="2000" dirty="0" err="1"/>
              <a:t>or</a:t>
            </a:r>
            <a:r>
              <a:rPr lang="fi-FI" sz="2000" dirty="0"/>
              <a:t> </a:t>
            </a:r>
            <a:r>
              <a:rPr lang="fi-FI" sz="2000" dirty="0" err="1"/>
              <a:t>emerging</a:t>
            </a:r>
            <a:r>
              <a:rPr lang="fi-FI" sz="2000" dirty="0"/>
              <a:t> </a:t>
            </a:r>
            <a:r>
              <a:rPr lang="fi-FI" sz="2000" dirty="0" err="1"/>
              <a:t>methods</a:t>
            </a:r>
            <a:r>
              <a:rPr lang="fi-FI" sz="2000" dirty="0"/>
              <a:t>  </a:t>
            </a:r>
            <a:endParaRPr lang="en-GB" sz="2000" dirty="0"/>
          </a:p>
        </p:txBody>
      </p:sp>
    </p:spTree>
    <p:extLst>
      <p:ext uri="{BB962C8B-B14F-4D97-AF65-F5344CB8AC3E}">
        <p14:creationId xmlns:p14="http://schemas.microsoft.com/office/powerpoint/2010/main" val="2053734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89BEBCD0-B7F9-EC57-889A-08F95C9BCCB7}"/>
              </a:ext>
            </a:extLst>
          </p:cNvPr>
          <p:cNvSpPr>
            <a:spLocks noGrp="1"/>
          </p:cNvSpPr>
          <p:nvPr>
            <p:ph idx="1"/>
          </p:nvPr>
        </p:nvSpPr>
        <p:spPr>
          <a:xfrm>
            <a:off x="5684520" y="1398104"/>
            <a:ext cx="6324600" cy="4619220"/>
          </a:xfrm>
        </p:spPr>
        <p:txBody>
          <a:bodyPr vert="horz" lIns="91440" tIns="45720" rIns="91440" bIns="45720" rtlCol="0" anchor="t">
            <a:normAutofit/>
          </a:bodyPr>
          <a:lstStyle/>
          <a:p>
            <a:r>
              <a:rPr lang="en-US" b="1" dirty="0">
                <a:latin typeface="Garamond" panose="02020404030301010803" pitchFamily="18" charset="0"/>
              </a:rPr>
              <a:t>Some interesting counter-intuitive impacts – possibly affecting utility of body condition metrics</a:t>
            </a:r>
          </a:p>
          <a:p>
            <a:pPr lvl="1"/>
            <a:r>
              <a:rPr lang="en-US" dirty="0">
                <a:latin typeface="Garamond" panose="02020404030301010803" pitchFamily="18" charset="0"/>
              </a:rPr>
              <a:t>Calves, early breeding females and senescent females die off</a:t>
            </a:r>
          </a:p>
          <a:p>
            <a:pPr lvl="1"/>
            <a:r>
              <a:rPr lang="en-US" dirty="0">
                <a:latin typeface="Garamond" panose="02020404030301010803" pitchFamily="18" charset="0"/>
              </a:rPr>
              <a:t>Survivors do well – so broader range of body condition</a:t>
            </a:r>
            <a:endParaRPr lang="en-US" dirty="0"/>
          </a:p>
          <a:p>
            <a:endParaRPr lang="en-US" dirty="0"/>
          </a:p>
          <a:p>
            <a:r>
              <a:rPr lang="en-US" dirty="0"/>
              <a:t>Cuvier's beaked whale model (adapted Hin et al in prep)</a:t>
            </a:r>
          </a:p>
          <a:p>
            <a:pPr lvl="1"/>
            <a:r>
              <a:rPr lang="en-US" dirty="0"/>
              <a:t>Model highlights key uncertainties</a:t>
            </a:r>
          </a:p>
          <a:p>
            <a:pPr lvl="2"/>
            <a:r>
              <a:rPr lang="en-US" b="1" dirty="0"/>
              <a:t>Effect of disturbance </a:t>
            </a:r>
            <a:r>
              <a:rPr lang="en-US" dirty="0"/>
              <a:t>(in terms of lost energy intake)</a:t>
            </a:r>
          </a:p>
          <a:p>
            <a:pPr lvl="2"/>
            <a:r>
              <a:rPr lang="en-US" b="1" dirty="0"/>
              <a:t>Quality of the environment</a:t>
            </a:r>
          </a:p>
          <a:p>
            <a:pPr lvl="3"/>
            <a:r>
              <a:rPr lang="en-US" sz="1700" dirty="0">
                <a:latin typeface="Garamond" panose="02020404030301010803" pitchFamily="18" charset="0"/>
              </a:rPr>
              <a:t>Compensation opportunities</a:t>
            </a:r>
          </a:p>
          <a:p>
            <a:pPr lvl="3"/>
            <a:endParaRPr lang="en-US" sz="1700" b="1" dirty="0">
              <a:latin typeface="Garamond" panose="02020404030301010803" pitchFamily="18" charset="0"/>
            </a:endParaRPr>
          </a:p>
          <a:p>
            <a:r>
              <a:rPr lang="en-US" b="1" dirty="0">
                <a:latin typeface="Garamond" panose="02020404030301010803" pitchFamily="18" charset="0"/>
              </a:rPr>
              <a:t>Many of the strongest varying metrics are ones we can (theoretically) monitor:</a:t>
            </a:r>
          </a:p>
          <a:p>
            <a:pPr lvl="1"/>
            <a:r>
              <a:rPr lang="en-US" dirty="0">
                <a:latin typeface="Garamond" panose="02020404030301010803" pitchFamily="18" charset="0"/>
              </a:rPr>
              <a:t>A:C ratio, I:M ratio,  stage-specific survival etc.</a:t>
            </a:r>
            <a:r>
              <a:rPr lang="en-US" b="1" dirty="0">
                <a:latin typeface="Garamond" panose="02020404030301010803" pitchFamily="18" charset="0"/>
              </a:rPr>
              <a:t> </a:t>
            </a:r>
            <a:endParaRPr lang="en-US" dirty="0"/>
          </a:p>
          <a:p>
            <a:endParaRPr lang="en-US" dirty="0"/>
          </a:p>
        </p:txBody>
      </p:sp>
      <p:pic>
        <p:nvPicPr>
          <p:cNvPr id="10" name="Picture 10" descr="Chart, diagram&#10;&#10;Description automatically generated">
            <a:extLst>
              <a:ext uri="{FF2B5EF4-FFF2-40B4-BE49-F238E27FC236}">
                <a16:creationId xmlns:a16="http://schemas.microsoft.com/office/drawing/2014/main" id="{4BAD8E5B-8C6E-FF76-3078-E1E1B4E22EDA}"/>
              </a:ext>
            </a:extLst>
          </p:cNvPr>
          <p:cNvPicPr>
            <a:picLocks noChangeAspect="1"/>
          </p:cNvPicPr>
          <p:nvPr/>
        </p:nvPicPr>
        <p:blipFill>
          <a:blip r:embed="rId2"/>
          <a:stretch>
            <a:fillRect/>
          </a:stretch>
        </p:blipFill>
        <p:spPr>
          <a:xfrm>
            <a:off x="269240" y="1489339"/>
            <a:ext cx="5176865" cy="3879322"/>
          </a:xfrm>
          <a:prstGeom prst="rect">
            <a:avLst/>
          </a:prstGeom>
        </p:spPr>
      </p:pic>
      <p:cxnSp>
        <p:nvCxnSpPr>
          <p:cNvPr id="6" name="Straight Connector 5">
            <a:extLst>
              <a:ext uri="{FF2B5EF4-FFF2-40B4-BE49-F238E27FC236}">
                <a16:creationId xmlns:a16="http://schemas.microsoft.com/office/drawing/2014/main" id="{96B80473-C225-49F7-CF26-A105957C156E}"/>
              </a:ext>
            </a:extLst>
          </p:cNvPr>
          <p:cNvCxnSpPr/>
          <p:nvPr/>
        </p:nvCxnSpPr>
        <p:spPr>
          <a:xfrm>
            <a:off x="2148840" y="2325624"/>
            <a:ext cx="15240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5E99FB5-D767-1069-343F-7E67B8C245DB}"/>
              </a:ext>
            </a:extLst>
          </p:cNvPr>
          <p:cNvCxnSpPr/>
          <p:nvPr/>
        </p:nvCxnSpPr>
        <p:spPr>
          <a:xfrm>
            <a:off x="2164080" y="4023360"/>
            <a:ext cx="15240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E2323F52-3579-1D34-03AC-B8196C9BE660}"/>
              </a:ext>
            </a:extLst>
          </p:cNvPr>
          <p:cNvSpPr/>
          <p:nvPr/>
        </p:nvSpPr>
        <p:spPr>
          <a:xfrm>
            <a:off x="2148840" y="2545080"/>
            <a:ext cx="1524000" cy="21336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
        <p:nvSpPr>
          <p:cNvPr id="12" name="Rectangle 11">
            <a:extLst>
              <a:ext uri="{FF2B5EF4-FFF2-40B4-BE49-F238E27FC236}">
                <a16:creationId xmlns:a16="http://schemas.microsoft.com/office/drawing/2014/main" id="{B47FFB8C-5245-73DA-E54F-3DFE92881B9F}"/>
              </a:ext>
            </a:extLst>
          </p:cNvPr>
          <p:cNvSpPr/>
          <p:nvPr/>
        </p:nvSpPr>
        <p:spPr>
          <a:xfrm>
            <a:off x="2148840" y="4267200"/>
            <a:ext cx="1524000" cy="21336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
        <p:nvSpPr>
          <p:cNvPr id="16" name="Title 1">
            <a:extLst>
              <a:ext uri="{FF2B5EF4-FFF2-40B4-BE49-F238E27FC236}">
                <a16:creationId xmlns:a16="http://schemas.microsoft.com/office/drawing/2014/main" id="{5E204800-63C8-6D99-75D4-9E87F6BC1477}"/>
              </a:ext>
            </a:extLst>
          </p:cNvPr>
          <p:cNvSpPr>
            <a:spLocks noGrp="1"/>
          </p:cNvSpPr>
          <p:nvPr>
            <p:ph type="title"/>
          </p:nvPr>
        </p:nvSpPr>
        <p:spPr>
          <a:xfrm>
            <a:off x="3351738" y="296602"/>
            <a:ext cx="7773462" cy="755348"/>
          </a:xfrm>
        </p:spPr>
        <p:txBody>
          <a:bodyPr/>
          <a:lstStyle/>
          <a:p>
            <a:r>
              <a:rPr lang="en-GB" dirty="0"/>
              <a:t>Task 2  Metrics – bioenergetics – Cuvier’s</a:t>
            </a:r>
          </a:p>
        </p:txBody>
      </p:sp>
      <p:sp>
        <p:nvSpPr>
          <p:cNvPr id="17" name="Content Placeholder 3">
            <a:extLst>
              <a:ext uri="{FF2B5EF4-FFF2-40B4-BE49-F238E27FC236}">
                <a16:creationId xmlns:a16="http://schemas.microsoft.com/office/drawing/2014/main" id="{C76DB5C7-0901-0854-06AA-B7D3B5490636}"/>
              </a:ext>
            </a:extLst>
          </p:cNvPr>
          <p:cNvSpPr txBox="1">
            <a:spLocks/>
          </p:cNvSpPr>
          <p:nvPr/>
        </p:nvSpPr>
        <p:spPr>
          <a:xfrm>
            <a:off x="676175" y="1198911"/>
            <a:ext cx="4362994" cy="4619220"/>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1pPr>
            <a:lvl2pPr marL="57150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2pPr>
            <a:lvl3pPr marL="8572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FI" b="1" dirty="0"/>
              <a:t>Body condition</a:t>
            </a:r>
          </a:p>
          <a:p>
            <a:endParaRPr lang="en-FI" b="1" dirty="0"/>
          </a:p>
          <a:p>
            <a:endParaRPr lang="en-FI" b="1" dirty="0"/>
          </a:p>
          <a:p>
            <a:endParaRPr lang="en-FI" b="1" dirty="0"/>
          </a:p>
          <a:p>
            <a:endParaRPr lang="en-FI" b="1" dirty="0"/>
          </a:p>
          <a:p>
            <a:endParaRPr lang="en-FI" b="1" dirty="0"/>
          </a:p>
          <a:p>
            <a:endParaRPr lang="en-FI" b="1" dirty="0"/>
          </a:p>
          <a:p>
            <a:pPr marL="0" indent="0">
              <a:buFont typeface="Lucida Grande"/>
              <a:buNone/>
            </a:pPr>
            <a:endParaRPr lang="en-FI" b="1" dirty="0"/>
          </a:p>
        </p:txBody>
      </p:sp>
      <p:sp>
        <p:nvSpPr>
          <p:cNvPr id="18" name="Rectangle 17">
            <a:extLst>
              <a:ext uri="{FF2B5EF4-FFF2-40B4-BE49-F238E27FC236}">
                <a16:creationId xmlns:a16="http://schemas.microsoft.com/office/drawing/2014/main" id="{A0FB3127-13FD-2F89-210C-F5261386DB2B}"/>
              </a:ext>
            </a:extLst>
          </p:cNvPr>
          <p:cNvSpPr/>
          <p:nvPr/>
        </p:nvSpPr>
        <p:spPr>
          <a:xfrm>
            <a:off x="3718637" y="2331720"/>
            <a:ext cx="1426868" cy="426720"/>
          </a:xfrm>
          <a:prstGeom prst="rect">
            <a:avLst/>
          </a:prstGeom>
          <a:noFill/>
          <a:ln w="28575">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
        <p:nvSpPr>
          <p:cNvPr id="19" name="Rectangle 18">
            <a:extLst>
              <a:ext uri="{FF2B5EF4-FFF2-40B4-BE49-F238E27FC236}">
                <a16:creationId xmlns:a16="http://schemas.microsoft.com/office/drawing/2014/main" id="{33FD2679-BFA9-53B4-64AC-5382A1642579}"/>
              </a:ext>
            </a:extLst>
          </p:cNvPr>
          <p:cNvSpPr/>
          <p:nvPr/>
        </p:nvSpPr>
        <p:spPr>
          <a:xfrm>
            <a:off x="3718637" y="4022275"/>
            <a:ext cx="1457348" cy="426720"/>
          </a:xfrm>
          <a:prstGeom prst="rect">
            <a:avLst/>
          </a:prstGeom>
          <a:noFill/>
          <a:ln w="28575">
            <a:solidFill>
              <a:srgbClr val="C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
        <p:nvSpPr>
          <p:cNvPr id="2" name="TextBox 1">
            <a:extLst>
              <a:ext uri="{FF2B5EF4-FFF2-40B4-BE49-F238E27FC236}">
                <a16:creationId xmlns:a16="http://schemas.microsoft.com/office/drawing/2014/main" id="{D93BEF05-B7E9-0ECF-30F5-17CDF24854E9}"/>
              </a:ext>
            </a:extLst>
          </p:cNvPr>
          <p:cNvSpPr txBox="1"/>
          <p:nvPr/>
        </p:nvSpPr>
        <p:spPr>
          <a:xfrm>
            <a:off x="5201557" y="1410297"/>
            <a:ext cx="400110" cy="3698148"/>
          </a:xfrm>
          <a:prstGeom prst="rect">
            <a:avLst/>
          </a:prstGeom>
          <a:solidFill>
            <a:schemeClr val="bg1"/>
          </a:solidFill>
        </p:spPr>
        <p:txBody>
          <a:bodyPr vert="vert" wrap="square" rtlCol="0">
            <a:spAutoFit/>
          </a:bodyPr>
          <a:lstStyle/>
          <a:p>
            <a:r>
              <a:rPr lang="en-FI" sz="1400" dirty="0"/>
              <a:t>          Disturbance            No disturbance</a:t>
            </a:r>
          </a:p>
        </p:txBody>
      </p:sp>
      <p:sp>
        <p:nvSpPr>
          <p:cNvPr id="3" name="TextBox 2">
            <a:extLst>
              <a:ext uri="{FF2B5EF4-FFF2-40B4-BE49-F238E27FC236}">
                <a16:creationId xmlns:a16="http://schemas.microsoft.com/office/drawing/2014/main" id="{D872F646-4C7A-7F93-A78E-DB694448EED8}"/>
              </a:ext>
            </a:extLst>
          </p:cNvPr>
          <p:cNvSpPr txBox="1"/>
          <p:nvPr/>
        </p:nvSpPr>
        <p:spPr>
          <a:xfrm rot="16200000">
            <a:off x="2733604" y="4942552"/>
            <a:ext cx="400110" cy="860541"/>
          </a:xfrm>
          <a:prstGeom prst="rect">
            <a:avLst/>
          </a:prstGeom>
          <a:solidFill>
            <a:schemeClr val="bg1"/>
          </a:solidFill>
        </p:spPr>
        <p:txBody>
          <a:bodyPr vert="vert" wrap="square" rtlCol="0">
            <a:spAutoFit/>
          </a:bodyPr>
          <a:lstStyle/>
          <a:p>
            <a:r>
              <a:rPr lang="en-FI" sz="1400" dirty="0"/>
              <a:t>   Years </a:t>
            </a:r>
          </a:p>
        </p:txBody>
      </p:sp>
    </p:spTree>
    <p:extLst>
      <p:ext uri="{BB962C8B-B14F-4D97-AF65-F5344CB8AC3E}">
        <p14:creationId xmlns:p14="http://schemas.microsoft.com/office/powerpoint/2010/main" val="397935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xEl>
                                              <p:pRg st="5" end="5"/>
                                            </p:txEl>
                                          </p:spTgt>
                                        </p:tgtEl>
                                        <p:attrNameLst>
                                          <p:attrName>style.visibility</p:attrName>
                                        </p:attrNameLst>
                                      </p:cBhvr>
                                      <p:to>
                                        <p:strVal val="visible"/>
                                      </p:to>
                                    </p:set>
                                    <p:animEffect transition="in" filter="fade">
                                      <p:cBhvr>
                                        <p:cTn id="30" dur="500"/>
                                        <p:tgtEl>
                                          <p:spTgt spid="15">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animEffect transition="in" filter="fade">
                                      <p:cBhvr>
                                        <p:cTn id="33" dur="500"/>
                                        <p:tgtEl>
                                          <p:spTgt spid="15">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xEl>
                                              <p:pRg st="7" end="7"/>
                                            </p:txEl>
                                          </p:spTgt>
                                        </p:tgtEl>
                                        <p:attrNameLst>
                                          <p:attrName>style.visibility</p:attrName>
                                        </p:attrNameLst>
                                      </p:cBhvr>
                                      <p:to>
                                        <p:strVal val="visible"/>
                                      </p:to>
                                    </p:set>
                                    <p:animEffect transition="in" filter="fade">
                                      <p:cBhvr>
                                        <p:cTn id="36" dur="500"/>
                                        <p:tgtEl>
                                          <p:spTgt spid="15">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animEffect transition="in" filter="fade">
                                      <p:cBhvr>
                                        <p:cTn id="39" dur="500"/>
                                        <p:tgtEl>
                                          <p:spTgt spid="1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xEl>
                                              <p:pRg st="10" end="10"/>
                                            </p:txEl>
                                          </p:spTgt>
                                        </p:tgtEl>
                                        <p:attrNameLst>
                                          <p:attrName>style.visibility</p:attrName>
                                        </p:attrNameLst>
                                      </p:cBhvr>
                                      <p:to>
                                        <p:strVal val="visible"/>
                                      </p:to>
                                    </p:set>
                                    <p:animEffect transition="in" filter="fade">
                                      <p:cBhvr>
                                        <p:cTn id="44" dur="500"/>
                                        <p:tgtEl>
                                          <p:spTgt spid="15">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xEl>
                                              <p:pRg st="11" end="11"/>
                                            </p:txEl>
                                          </p:spTgt>
                                        </p:tgtEl>
                                        <p:attrNameLst>
                                          <p:attrName>style.visibility</p:attrName>
                                        </p:attrNameLst>
                                      </p:cBhvr>
                                      <p:to>
                                        <p:strVal val="visible"/>
                                      </p:to>
                                    </p:set>
                                    <p:animEffect transition="in" filter="fade">
                                      <p:cBhvr>
                                        <p:cTn id="47" dur="500"/>
                                        <p:tgtEl>
                                          <p:spTgt spid="15">
                                            <p:txEl>
                                              <p:pRg st="11" end="1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8" grpId="1" animBg="1"/>
      <p:bldP spid="19" grpId="0" animBg="1"/>
      <p:bldP spid="1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494728" y="296602"/>
            <a:ext cx="5924281" cy="755348"/>
          </a:xfrm>
        </p:spPr>
        <p:txBody>
          <a:bodyPr/>
          <a:lstStyle/>
          <a:p>
            <a:pPr eaLnBrk="1" hangingPunct="1">
              <a:defRPr/>
            </a:pPr>
            <a:r>
              <a:rPr lang="en-US" b="1" dirty="0"/>
              <a:t>‘MSM4PCoD’</a:t>
            </a:r>
            <a:r>
              <a:rPr lang="en-US" dirty="0"/>
              <a:t> Technical Approach</a:t>
            </a:r>
          </a:p>
        </p:txBody>
      </p:sp>
      <p:sp>
        <p:nvSpPr>
          <p:cNvPr id="5" name="Slide Number Placeholder 5"/>
          <p:cNvSpPr>
            <a:spLocks noGrp="1"/>
          </p:cNvSpPr>
          <p:nvPr>
            <p:ph type="sldNum" sz="quarter" idx="12"/>
          </p:nvPr>
        </p:nvSpPr>
        <p:spPr>
          <a:xfrm>
            <a:off x="1535382" y="4841692"/>
            <a:ext cx="8229599" cy="246649"/>
          </a:xfrm>
        </p:spPr>
        <p:txBody>
          <a:bodyPr/>
          <a:lstStyle>
            <a:lvl1pPr algn="r">
              <a:defRPr sz="800">
                <a:solidFill>
                  <a:srgbClr val="273896"/>
                </a:solidFill>
                <a:latin typeface="Futura Book"/>
                <a:cs typeface="Futura Book"/>
              </a:defRPr>
            </a:lvl1pPr>
          </a:lstStyle>
          <a:p>
            <a:pPr>
              <a:defRPr/>
            </a:pPr>
            <a:fld id="{5ABA0000-C02D-A944-A823-890FD7956F71}" type="slidenum">
              <a:rPr lang="en-US"/>
              <a:pPr>
                <a:defRPr/>
              </a:pPr>
              <a:t>15</a:t>
            </a:fld>
            <a:endParaRPr lang="en-US" dirty="0"/>
          </a:p>
        </p:txBody>
      </p:sp>
      <p:sp>
        <p:nvSpPr>
          <p:cNvPr id="10" name="TextBox 9">
            <a:extLst>
              <a:ext uri="{FF2B5EF4-FFF2-40B4-BE49-F238E27FC236}">
                <a16:creationId xmlns:a16="http://schemas.microsoft.com/office/drawing/2014/main" id="{A3963B35-9B7C-4F97-8A13-307339C834AC}"/>
              </a:ext>
            </a:extLst>
          </p:cNvPr>
          <p:cNvSpPr txBox="1"/>
          <p:nvPr/>
        </p:nvSpPr>
        <p:spPr>
          <a:xfrm>
            <a:off x="2524908" y="2060506"/>
            <a:ext cx="5933585"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GB" sz="1200" b="1" dirty="0"/>
              <a:t>Task 1: Review MSM projects (species &amp; methods) &amp; Database compilation</a:t>
            </a:r>
            <a:endParaRPr lang="en-US" sz="1200" b="1" dirty="0"/>
          </a:p>
        </p:txBody>
      </p:sp>
      <p:sp>
        <p:nvSpPr>
          <p:cNvPr id="11" name="TextBox 10">
            <a:extLst>
              <a:ext uri="{FF2B5EF4-FFF2-40B4-BE49-F238E27FC236}">
                <a16:creationId xmlns:a16="http://schemas.microsoft.com/office/drawing/2014/main" id="{088DC583-4519-4329-8022-C2D534B59B11}"/>
              </a:ext>
            </a:extLst>
          </p:cNvPr>
          <p:cNvSpPr txBox="1"/>
          <p:nvPr/>
        </p:nvSpPr>
        <p:spPr>
          <a:xfrm>
            <a:off x="2696626" y="2906416"/>
            <a:ext cx="2079299"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GB" sz="1200" b="1" dirty="0"/>
              <a:t>Task 2: Select suitable metrics for monitoring</a:t>
            </a:r>
            <a:endParaRPr lang="en-US" sz="1200" b="1" dirty="0"/>
          </a:p>
        </p:txBody>
      </p:sp>
      <p:sp>
        <p:nvSpPr>
          <p:cNvPr id="12" name="TextBox 11">
            <a:extLst>
              <a:ext uri="{FF2B5EF4-FFF2-40B4-BE49-F238E27FC236}">
                <a16:creationId xmlns:a16="http://schemas.microsoft.com/office/drawing/2014/main" id="{AABD1BC1-0CF7-4D8F-B429-FCD1B69BB621}"/>
              </a:ext>
            </a:extLst>
          </p:cNvPr>
          <p:cNvSpPr txBox="1"/>
          <p:nvPr/>
        </p:nvSpPr>
        <p:spPr>
          <a:xfrm>
            <a:off x="5362149" y="2812721"/>
            <a:ext cx="2520280"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GB" sz="1200" b="1" dirty="0"/>
              <a:t>Task 3: Assess power of existing MSM program to inform PCoD analysis &amp; future needs</a:t>
            </a:r>
            <a:endParaRPr lang="en-US" sz="1200" b="1" dirty="0"/>
          </a:p>
        </p:txBody>
      </p:sp>
      <p:sp>
        <p:nvSpPr>
          <p:cNvPr id="13" name="TextBox 12">
            <a:extLst>
              <a:ext uri="{FF2B5EF4-FFF2-40B4-BE49-F238E27FC236}">
                <a16:creationId xmlns:a16="http://schemas.microsoft.com/office/drawing/2014/main" id="{FA843467-69B4-4DB2-8186-FC4E55C0F2AE}"/>
              </a:ext>
            </a:extLst>
          </p:cNvPr>
          <p:cNvSpPr txBox="1"/>
          <p:nvPr/>
        </p:nvSpPr>
        <p:spPr>
          <a:xfrm>
            <a:off x="3344863" y="4117140"/>
            <a:ext cx="511363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sz="1200" b="1" dirty="0"/>
              <a:t>Task 4: Recommendations for future MSM program to monitoring population change and inform PCoD analyses</a:t>
            </a:r>
            <a:endParaRPr lang="en-US" sz="1200" b="1" dirty="0"/>
          </a:p>
        </p:txBody>
      </p:sp>
      <p:sp>
        <p:nvSpPr>
          <p:cNvPr id="14" name="Right Arrow 7">
            <a:extLst>
              <a:ext uri="{FF2B5EF4-FFF2-40B4-BE49-F238E27FC236}">
                <a16:creationId xmlns:a16="http://schemas.microsoft.com/office/drawing/2014/main" id="{25CF18F1-C220-492A-95E2-83BBFDF96DE9}"/>
              </a:ext>
            </a:extLst>
          </p:cNvPr>
          <p:cNvSpPr/>
          <p:nvPr/>
        </p:nvSpPr>
        <p:spPr>
          <a:xfrm rot="5400000">
            <a:off x="6398664" y="2357912"/>
            <a:ext cx="434865" cy="421209"/>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sp>
        <p:nvSpPr>
          <p:cNvPr id="16" name="Right Arrow 9">
            <a:extLst>
              <a:ext uri="{FF2B5EF4-FFF2-40B4-BE49-F238E27FC236}">
                <a16:creationId xmlns:a16="http://schemas.microsoft.com/office/drawing/2014/main" id="{CBE8E14D-62FB-448F-8964-8F24DA356E85}"/>
              </a:ext>
            </a:extLst>
          </p:cNvPr>
          <p:cNvSpPr/>
          <p:nvPr/>
        </p:nvSpPr>
        <p:spPr>
          <a:xfrm>
            <a:off x="4786085" y="2911142"/>
            <a:ext cx="576064" cy="494764"/>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grpSp>
        <p:nvGrpSpPr>
          <p:cNvPr id="2" name="Group 1">
            <a:extLst>
              <a:ext uri="{FF2B5EF4-FFF2-40B4-BE49-F238E27FC236}">
                <a16:creationId xmlns:a16="http://schemas.microsoft.com/office/drawing/2014/main" id="{00DBBA13-A054-44FF-9C3E-E7E154909F5E}"/>
              </a:ext>
            </a:extLst>
          </p:cNvPr>
          <p:cNvGrpSpPr/>
          <p:nvPr/>
        </p:nvGrpSpPr>
        <p:grpSpPr>
          <a:xfrm>
            <a:off x="7943697" y="1913699"/>
            <a:ext cx="2119476" cy="2698003"/>
            <a:chOff x="6865516" y="3627549"/>
            <a:chExt cx="2119476" cy="2698003"/>
          </a:xfrm>
        </p:grpSpPr>
        <p:sp>
          <p:nvSpPr>
            <p:cNvPr id="7" name="Left-Up Arrow 12">
              <a:extLst>
                <a:ext uri="{FF2B5EF4-FFF2-40B4-BE49-F238E27FC236}">
                  <a16:creationId xmlns:a16="http://schemas.microsoft.com/office/drawing/2014/main" id="{E6DBD5A6-715B-4318-A730-FE713F8F0DEA}"/>
                </a:ext>
              </a:extLst>
            </p:cNvPr>
            <p:cNvSpPr/>
            <p:nvPr/>
          </p:nvSpPr>
          <p:spPr>
            <a:xfrm>
              <a:off x="7427808" y="5119757"/>
              <a:ext cx="1140935" cy="1205795"/>
            </a:xfrm>
            <a:prstGeom prst="leftUpArrow">
              <a:avLst>
                <a:gd name="adj1" fmla="val 14641"/>
                <a:gd name="adj2" fmla="val 25000"/>
                <a:gd name="adj3" fmla="val 25000"/>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8" name="Left-Up Arrow 13">
              <a:extLst>
                <a:ext uri="{FF2B5EF4-FFF2-40B4-BE49-F238E27FC236}">
                  <a16:creationId xmlns:a16="http://schemas.microsoft.com/office/drawing/2014/main" id="{975A5805-3DD7-4F41-802A-FDA878F722B0}"/>
                </a:ext>
              </a:extLst>
            </p:cNvPr>
            <p:cNvSpPr/>
            <p:nvPr/>
          </p:nvSpPr>
          <p:spPr>
            <a:xfrm flipV="1">
              <a:off x="7400631" y="3627549"/>
              <a:ext cx="1201153" cy="1315276"/>
            </a:xfrm>
            <a:prstGeom prst="leftUpArrow">
              <a:avLst>
                <a:gd name="adj1" fmla="val 12848"/>
                <a:gd name="adj2" fmla="val 25000"/>
                <a:gd name="adj3" fmla="val 25000"/>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9" name="Rectangle 8">
              <a:extLst>
                <a:ext uri="{FF2B5EF4-FFF2-40B4-BE49-F238E27FC236}">
                  <a16:creationId xmlns:a16="http://schemas.microsoft.com/office/drawing/2014/main" id="{A3FE4F6F-4B2C-468B-82F8-7C9ED041B0A3}"/>
                </a:ext>
              </a:extLst>
            </p:cNvPr>
            <p:cNvSpPr/>
            <p:nvPr/>
          </p:nvSpPr>
          <p:spPr>
            <a:xfrm>
              <a:off x="7699008" y="4442350"/>
              <a:ext cx="1275824" cy="999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7" name="TextBox 16">
              <a:extLst>
                <a:ext uri="{FF2B5EF4-FFF2-40B4-BE49-F238E27FC236}">
                  <a16:creationId xmlns:a16="http://schemas.microsoft.com/office/drawing/2014/main" id="{2C66662A-8C5B-4F8B-B588-3DFDDC057D62}"/>
                </a:ext>
              </a:extLst>
            </p:cNvPr>
            <p:cNvSpPr txBox="1"/>
            <p:nvPr/>
          </p:nvSpPr>
          <p:spPr>
            <a:xfrm>
              <a:off x="7688848" y="4557768"/>
              <a:ext cx="1296144" cy="830997"/>
            </a:xfrm>
            <a:prstGeom prst="rect">
              <a:avLst/>
            </a:prstGeom>
            <a:noFill/>
          </p:spPr>
          <p:txBody>
            <a:bodyPr wrap="square" rtlCol="0">
              <a:spAutoFit/>
            </a:bodyPr>
            <a:lstStyle/>
            <a:p>
              <a:pPr algn="ctr"/>
              <a:r>
                <a:rPr lang="en-GB" sz="1200" b="1" dirty="0"/>
                <a:t>MSM Program &amp; Navy stakeholder feedback</a:t>
              </a:r>
              <a:endParaRPr lang="en-US" sz="1200" b="1" dirty="0"/>
            </a:p>
          </p:txBody>
        </p:sp>
        <p:sp>
          <p:nvSpPr>
            <p:cNvPr id="18" name="Right Arrow 11">
              <a:extLst>
                <a:ext uri="{FF2B5EF4-FFF2-40B4-BE49-F238E27FC236}">
                  <a16:creationId xmlns:a16="http://schemas.microsoft.com/office/drawing/2014/main" id="{5A19BB95-3F4C-4583-B430-80FFC56073FE}"/>
                </a:ext>
              </a:extLst>
            </p:cNvPr>
            <p:cNvSpPr/>
            <p:nvPr/>
          </p:nvSpPr>
          <p:spPr>
            <a:xfrm rot="10800000">
              <a:off x="6865516" y="4671031"/>
              <a:ext cx="809744" cy="494764"/>
            </a:xfrm>
            <a:prstGeom prst="rightArrow">
              <a:avLst/>
            </a:prstGeom>
            <a:ln>
              <a:solidFill>
                <a:schemeClr val="tx1"/>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grpSp>
      <p:sp>
        <p:nvSpPr>
          <p:cNvPr id="19" name="Right Arrow 7">
            <a:extLst>
              <a:ext uri="{FF2B5EF4-FFF2-40B4-BE49-F238E27FC236}">
                <a16:creationId xmlns:a16="http://schemas.microsoft.com/office/drawing/2014/main" id="{46823FA2-7DF8-4B8F-9232-1278EC4F9C0E}"/>
              </a:ext>
            </a:extLst>
          </p:cNvPr>
          <p:cNvSpPr/>
          <p:nvPr/>
        </p:nvSpPr>
        <p:spPr>
          <a:xfrm rot="5400000">
            <a:off x="6405102" y="3652250"/>
            <a:ext cx="434865" cy="421209"/>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sp>
        <p:nvSpPr>
          <p:cNvPr id="4" name="Content Placeholder 3">
            <a:extLst>
              <a:ext uri="{FF2B5EF4-FFF2-40B4-BE49-F238E27FC236}">
                <a16:creationId xmlns:a16="http://schemas.microsoft.com/office/drawing/2014/main" id="{5683DFBD-AE4D-41CA-BBFB-FEC9B6515685}"/>
              </a:ext>
            </a:extLst>
          </p:cNvPr>
          <p:cNvSpPr>
            <a:spLocks noGrp="1"/>
          </p:cNvSpPr>
          <p:nvPr>
            <p:ph idx="1"/>
          </p:nvPr>
        </p:nvSpPr>
        <p:spPr/>
        <p:txBody>
          <a:bodyPr/>
          <a:lstStyle/>
          <a:p>
            <a:r>
              <a:rPr lang="en-GB" dirty="0"/>
              <a:t>Project Structure</a:t>
            </a:r>
            <a:endParaRPr lang="en-FI" dirty="0"/>
          </a:p>
        </p:txBody>
      </p:sp>
      <p:sp>
        <p:nvSpPr>
          <p:cNvPr id="3" name="Oval 2">
            <a:extLst>
              <a:ext uri="{FF2B5EF4-FFF2-40B4-BE49-F238E27FC236}">
                <a16:creationId xmlns:a16="http://schemas.microsoft.com/office/drawing/2014/main" id="{8C3A8FBD-0C04-4B3E-8C59-5748099BC89C}"/>
              </a:ext>
            </a:extLst>
          </p:cNvPr>
          <p:cNvSpPr/>
          <p:nvPr/>
        </p:nvSpPr>
        <p:spPr>
          <a:xfrm>
            <a:off x="5267242" y="2580519"/>
            <a:ext cx="2697707" cy="1230596"/>
          </a:xfrm>
          <a:prstGeom prst="ellipse">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34452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6950-9E15-E1AC-43FA-D01D9B51C897}"/>
              </a:ext>
            </a:extLst>
          </p:cNvPr>
          <p:cNvSpPr>
            <a:spLocks noGrp="1"/>
          </p:cNvSpPr>
          <p:nvPr>
            <p:ph type="title"/>
          </p:nvPr>
        </p:nvSpPr>
        <p:spPr>
          <a:xfrm>
            <a:off x="3284917" y="296602"/>
            <a:ext cx="8297484" cy="755348"/>
          </a:xfrm>
        </p:spPr>
        <p:txBody>
          <a:bodyPr/>
          <a:lstStyle/>
          <a:p>
            <a:r>
              <a:rPr lang="en-GB" dirty="0"/>
              <a:t>Task 3: explorative power analysis (PAM)</a:t>
            </a:r>
          </a:p>
        </p:txBody>
      </p:sp>
      <p:sp>
        <p:nvSpPr>
          <p:cNvPr id="3" name="Content Placeholder 2">
            <a:extLst>
              <a:ext uri="{FF2B5EF4-FFF2-40B4-BE49-F238E27FC236}">
                <a16:creationId xmlns:a16="http://schemas.microsoft.com/office/drawing/2014/main" id="{65F1EC75-DB8F-965B-0E96-3C11A950F410}"/>
              </a:ext>
            </a:extLst>
          </p:cNvPr>
          <p:cNvSpPr>
            <a:spLocks noGrp="1"/>
          </p:cNvSpPr>
          <p:nvPr>
            <p:ph idx="1"/>
          </p:nvPr>
        </p:nvSpPr>
        <p:spPr>
          <a:xfrm>
            <a:off x="460900" y="1888429"/>
            <a:ext cx="3576810" cy="4619220"/>
          </a:xfrm>
        </p:spPr>
        <p:txBody>
          <a:bodyPr/>
          <a:lstStyle/>
          <a:p>
            <a:pPr marL="285750" indent="-285750">
              <a:lnSpc>
                <a:spcPct val="150000"/>
              </a:lnSpc>
              <a:buFont typeface="Arial" panose="020B0604020202020204" pitchFamily="34" charset="0"/>
              <a:buChar char="•"/>
            </a:pPr>
            <a:r>
              <a:rPr lang="en-GB" sz="2000" dirty="0">
                <a:solidFill>
                  <a:schemeClr val="accent6">
                    <a:lumMod val="75000"/>
                  </a:schemeClr>
                </a:solidFill>
              </a:rPr>
              <a:t>The AVADECAF PAM Power tool was designed to: </a:t>
            </a:r>
          </a:p>
          <a:p>
            <a:pPr marL="285750" indent="-285750">
              <a:lnSpc>
                <a:spcPct val="150000"/>
              </a:lnSpc>
              <a:buFont typeface="Arial" panose="020B0604020202020204" pitchFamily="34" charset="0"/>
              <a:buChar char="•"/>
            </a:pPr>
            <a:r>
              <a:rPr lang="en-GB" sz="2000" dirty="0">
                <a:solidFill>
                  <a:schemeClr val="accent6">
                    <a:lumMod val="75000"/>
                  </a:schemeClr>
                </a:solidFill>
              </a:rPr>
              <a:t>Evaluate the power to detect declines in density from PAM </a:t>
            </a:r>
          </a:p>
          <a:p>
            <a:pPr marL="285750" indent="-285750">
              <a:lnSpc>
                <a:spcPct val="150000"/>
              </a:lnSpc>
              <a:buFont typeface="Arial" panose="020B0604020202020204" pitchFamily="34" charset="0"/>
              <a:buChar char="•"/>
            </a:pPr>
            <a:r>
              <a:rPr lang="en-GB" sz="2000" dirty="0">
                <a:solidFill>
                  <a:schemeClr val="accent6">
                    <a:lumMod val="75000"/>
                  </a:schemeClr>
                </a:solidFill>
              </a:rPr>
              <a:t>Help us to understand the time required to detect a change in cetacean density </a:t>
            </a:r>
          </a:p>
          <a:p>
            <a:endParaRPr lang="en-GB" dirty="0"/>
          </a:p>
        </p:txBody>
      </p:sp>
      <p:grpSp>
        <p:nvGrpSpPr>
          <p:cNvPr id="14" name="Group 13">
            <a:extLst>
              <a:ext uri="{FF2B5EF4-FFF2-40B4-BE49-F238E27FC236}">
                <a16:creationId xmlns:a16="http://schemas.microsoft.com/office/drawing/2014/main" id="{7F5AE940-D68E-409F-B963-D8F5FA2A453F}"/>
              </a:ext>
            </a:extLst>
          </p:cNvPr>
          <p:cNvGrpSpPr/>
          <p:nvPr/>
        </p:nvGrpSpPr>
        <p:grpSpPr>
          <a:xfrm>
            <a:off x="4117310" y="2263302"/>
            <a:ext cx="8297484" cy="2867887"/>
            <a:chOff x="805231" y="2032520"/>
            <a:chExt cx="11386769" cy="3557658"/>
          </a:xfrm>
        </p:grpSpPr>
        <p:sp>
          <p:nvSpPr>
            <p:cNvPr id="15" name="TextBox 14">
              <a:extLst>
                <a:ext uri="{FF2B5EF4-FFF2-40B4-BE49-F238E27FC236}">
                  <a16:creationId xmlns:a16="http://schemas.microsoft.com/office/drawing/2014/main" id="{CF76981D-5637-44E1-B09D-DEF1FBB3570A}"/>
                </a:ext>
              </a:extLst>
            </p:cNvPr>
            <p:cNvSpPr txBox="1"/>
            <p:nvPr/>
          </p:nvSpPr>
          <p:spPr>
            <a:xfrm>
              <a:off x="8567152" y="2038615"/>
              <a:ext cx="2586726" cy="369332"/>
            </a:xfrm>
            <a:prstGeom prst="rect">
              <a:avLst/>
            </a:prstGeom>
            <a:noFill/>
          </p:spPr>
          <p:txBody>
            <a:bodyPr wrap="square" rtlCol="0">
              <a:spAutoFit/>
            </a:bodyPr>
            <a:lstStyle/>
            <a:p>
              <a:r>
                <a:rPr lang="en-GB" dirty="0"/>
                <a:t>Non localising hydrophones </a:t>
              </a:r>
            </a:p>
          </p:txBody>
        </p:sp>
        <p:grpSp>
          <p:nvGrpSpPr>
            <p:cNvPr id="16" name="Group 15">
              <a:extLst>
                <a:ext uri="{FF2B5EF4-FFF2-40B4-BE49-F238E27FC236}">
                  <a16:creationId xmlns:a16="http://schemas.microsoft.com/office/drawing/2014/main" id="{8B9C6314-7BCF-4C12-8B69-EEF45C9BF672}"/>
                </a:ext>
              </a:extLst>
            </p:cNvPr>
            <p:cNvGrpSpPr/>
            <p:nvPr/>
          </p:nvGrpSpPr>
          <p:grpSpPr>
            <a:xfrm>
              <a:off x="805231" y="2045917"/>
              <a:ext cx="11386769" cy="3544261"/>
              <a:chOff x="527725" y="1412127"/>
              <a:chExt cx="11386769" cy="3544261"/>
            </a:xfrm>
          </p:grpSpPr>
          <p:pic>
            <p:nvPicPr>
              <p:cNvPr id="18" name="Picture 17" descr="Diagram&#10;&#10;Description automatically generated">
                <a:extLst>
                  <a:ext uri="{FF2B5EF4-FFF2-40B4-BE49-F238E27FC236}">
                    <a16:creationId xmlns:a16="http://schemas.microsoft.com/office/drawing/2014/main" id="{5B4E2B38-E0E0-47AF-919F-1A4216690031}"/>
                  </a:ext>
                </a:extLst>
              </p:cNvPr>
              <p:cNvPicPr>
                <a:picLocks noChangeAspect="1"/>
              </p:cNvPicPr>
              <p:nvPr/>
            </p:nvPicPr>
            <p:blipFill rotWithShape="1">
              <a:blip r:embed="rId2">
                <a:extLst>
                  <a:ext uri="{28A0092B-C50C-407E-A947-70E740481C1C}">
                    <a14:useLocalDpi xmlns:a14="http://schemas.microsoft.com/office/drawing/2010/main" val="0"/>
                  </a:ext>
                </a:extLst>
              </a:blip>
              <a:srcRect t="10278"/>
              <a:stretch/>
            </p:blipFill>
            <p:spPr>
              <a:xfrm>
                <a:off x="2979665" y="1725434"/>
                <a:ext cx="4801434" cy="3230954"/>
              </a:xfrm>
              <a:prstGeom prst="rect">
                <a:avLst/>
              </a:prstGeom>
            </p:spPr>
          </p:pic>
          <p:sp>
            <p:nvSpPr>
              <p:cNvPr id="19" name="TextBox 18">
                <a:extLst>
                  <a:ext uri="{FF2B5EF4-FFF2-40B4-BE49-F238E27FC236}">
                    <a16:creationId xmlns:a16="http://schemas.microsoft.com/office/drawing/2014/main" id="{E365D864-B8F3-4F5E-B44F-96A18EE34CF8}"/>
                  </a:ext>
                </a:extLst>
              </p:cNvPr>
              <p:cNvSpPr txBox="1"/>
              <p:nvPr/>
            </p:nvSpPr>
            <p:spPr>
              <a:xfrm>
                <a:off x="8462035" y="4023117"/>
                <a:ext cx="3452459" cy="369332"/>
              </a:xfrm>
              <a:prstGeom prst="rect">
                <a:avLst/>
              </a:prstGeom>
              <a:noFill/>
            </p:spPr>
            <p:txBody>
              <a:bodyPr wrap="square" rtlCol="0">
                <a:spAutoFit/>
              </a:bodyPr>
              <a:lstStyle/>
              <a:p>
                <a:r>
                  <a:rPr lang="en-GB" dirty="0"/>
                  <a:t>Non uniform beaked whale density </a:t>
                </a:r>
              </a:p>
            </p:txBody>
          </p:sp>
          <p:sp>
            <p:nvSpPr>
              <p:cNvPr id="20" name="TextBox 19">
                <a:extLst>
                  <a:ext uri="{FF2B5EF4-FFF2-40B4-BE49-F238E27FC236}">
                    <a16:creationId xmlns:a16="http://schemas.microsoft.com/office/drawing/2014/main" id="{14A8E3D5-28AC-40F4-BB46-40FFA2A6FAA3}"/>
                  </a:ext>
                </a:extLst>
              </p:cNvPr>
              <p:cNvSpPr txBox="1"/>
              <p:nvPr/>
            </p:nvSpPr>
            <p:spPr>
              <a:xfrm>
                <a:off x="527725" y="4023115"/>
                <a:ext cx="2288135" cy="369332"/>
              </a:xfrm>
              <a:prstGeom prst="rect">
                <a:avLst/>
              </a:prstGeom>
              <a:noFill/>
            </p:spPr>
            <p:txBody>
              <a:bodyPr wrap="square" rtlCol="0">
                <a:spAutoFit/>
              </a:bodyPr>
              <a:lstStyle/>
              <a:p>
                <a:r>
                  <a:rPr lang="en-GB" dirty="0"/>
                  <a:t>Localising hydrophones</a:t>
                </a:r>
              </a:p>
            </p:txBody>
          </p:sp>
          <p:sp>
            <p:nvSpPr>
              <p:cNvPr id="21" name="TextBox 20">
                <a:extLst>
                  <a:ext uri="{FF2B5EF4-FFF2-40B4-BE49-F238E27FC236}">
                    <a16:creationId xmlns:a16="http://schemas.microsoft.com/office/drawing/2014/main" id="{FBCFA97E-00DE-4936-929E-0FD43DFF4848}"/>
                  </a:ext>
                </a:extLst>
              </p:cNvPr>
              <p:cNvSpPr txBox="1"/>
              <p:nvPr/>
            </p:nvSpPr>
            <p:spPr>
              <a:xfrm>
                <a:off x="527725" y="1412127"/>
                <a:ext cx="2361537" cy="369332"/>
              </a:xfrm>
              <a:prstGeom prst="rect">
                <a:avLst/>
              </a:prstGeom>
              <a:noFill/>
            </p:spPr>
            <p:txBody>
              <a:bodyPr wrap="square" rtlCol="0">
                <a:spAutoFit/>
              </a:bodyPr>
              <a:lstStyle/>
              <a:p>
                <a:r>
                  <a:rPr lang="en-GB" dirty="0"/>
                  <a:t>Array area dimensions</a:t>
                </a:r>
              </a:p>
            </p:txBody>
          </p:sp>
          <p:cxnSp>
            <p:nvCxnSpPr>
              <p:cNvPr id="22" name="Straight Arrow Connector 21">
                <a:extLst>
                  <a:ext uri="{FF2B5EF4-FFF2-40B4-BE49-F238E27FC236}">
                    <a16:creationId xmlns:a16="http://schemas.microsoft.com/office/drawing/2014/main" id="{6B829710-FA68-4076-9EAC-8CACAF2906D5}"/>
                  </a:ext>
                </a:extLst>
              </p:cNvPr>
              <p:cNvCxnSpPr>
                <a:cxnSpLocks/>
              </p:cNvCxnSpPr>
              <p:nvPr/>
            </p:nvCxnSpPr>
            <p:spPr>
              <a:xfrm flipH="1" flipV="1">
                <a:off x="7005099" y="3842682"/>
                <a:ext cx="1288112" cy="3079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a:extLst>
                  <a:ext uri="{FF2B5EF4-FFF2-40B4-BE49-F238E27FC236}">
                    <a16:creationId xmlns:a16="http://schemas.microsoft.com/office/drawing/2014/main" id="{0A53879F-179E-4F65-9686-70DA6D7D4098}"/>
                  </a:ext>
                </a:extLst>
              </p:cNvPr>
              <p:cNvCxnSpPr>
                <a:cxnSpLocks/>
              </p:cNvCxnSpPr>
              <p:nvPr/>
            </p:nvCxnSpPr>
            <p:spPr>
              <a:xfrm>
                <a:off x="2385391" y="1781459"/>
                <a:ext cx="1812898" cy="54976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2F6D6182-5AA2-4D0F-8813-F900B7B88832}"/>
                  </a:ext>
                </a:extLst>
              </p:cNvPr>
              <p:cNvCxnSpPr>
                <a:cxnSpLocks/>
                <a:stCxn id="20" idx="3"/>
              </p:cNvCxnSpPr>
              <p:nvPr/>
            </p:nvCxnSpPr>
            <p:spPr>
              <a:xfrm flipV="1">
                <a:off x="2815860" y="3842682"/>
                <a:ext cx="1482382" cy="36510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02746382-305D-457F-BC96-03AB18DBDD03}"/>
                  </a:ext>
                </a:extLst>
              </p:cNvPr>
              <p:cNvCxnSpPr>
                <a:cxnSpLocks/>
              </p:cNvCxnSpPr>
              <p:nvPr/>
            </p:nvCxnSpPr>
            <p:spPr>
              <a:xfrm flipH="1">
                <a:off x="6567778" y="1781458"/>
                <a:ext cx="1894259" cy="5497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sp>
          <p:nvSpPr>
            <p:cNvPr id="17" name="TextBox 16">
              <a:extLst>
                <a:ext uri="{FF2B5EF4-FFF2-40B4-BE49-F238E27FC236}">
                  <a16:creationId xmlns:a16="http://schemas.microsoft.com/office/drawing/2014/main" id="{EE24FD59-541F-4395-A107-7BAE3D5DAD5E}"/>
                </a:ext>
              </a:extLst>
            </p:cNvPr>
            <p:cNvSpPr txBox="1"/>
            <p:nvPr/>
          </p:nvSpPr>
          <p:spPr>
            <a:xfrm>
              <a:off x="4475794" y="2032520"/>
              <a:ext cx="3585028" cy="369331"/>
            </a:xfrm>
            <a:prstGeom prst="rect">
              <a:avLst/>
            </a:prstGeom>
            <a:noFill/>
          </p:spPr>
          <p:txBody>
            <a:bodyPr wrap="square" rtlCol="0">
              <a:spAutoFit/>
            </a:bodyPr>
            <a:lstStyle/>
            <a:p>
              <a:r>
                <a:rPr lang="en-GB" dirty="0"/>
                <a:t>Simulated Array</a:t>
              </a:r>
            </a:p>
          </p:txBody>
        </p:sp>
      </p:grpSp>
      <p:sp>
        <p:nvSpPr>
          <p:cNvPr id="26" name="TextBox 25">
            <a:extLst>
              <a:ext uri="{FF2B5EF4-FFF2-40B4-BE49-F238E27FC236}">
                <a16:creationId xmlns:a16="http://schemas.microsoft.com/office/drawing/2014/main" id="{AB064680-BD67-4793-B863-069EFD2F0166}"/>
              </a:ext>
            </a:extLst>
          </p:cNvPr>
          <p:cNvSpPr txBox="1"/>
          <p:nvPr/>
        </p:nvSpPr>
        <p:spPr>
          <a:xfrm>
            <a:off x="1091752" y="1083904"/>
            <a:ext cx="10466025" cy="646331"/>
          </a:xfrm>
          <a:prstGeom prst="rect">
            <a:avLst/>
          </a:prstGeom>
          <a:noFill/>
        </p:spPr>
        <p:txBody>
          <a:bodyPr wrap="square" rtlCol="0">
            <a:spAutoFit/>
          </a:bodyPr>
          <a:lstStyle/>
          <a:p>
            <a:r>
              <a:rPr lang="en-GB" b="1" dirty="0"/>
              <a:t>Aim: To evaluate the potential power of PAM to detect declines of Cuvier’s beaked whale at SOAR, using the AVADECAF Tool</a:t>
            </a:r>
          </a:p>
        </p:txBody>
      </p:sp>
    </p:spTree>
    <p:extLst>
      <p:ext uri="{BB962C8B-B14F-4D97-AF65-F5344CB8AC3E}">
        <p14:creationId xmlns:p14="http://schemas.microsoft.com/office/powerpoint/2010/main" val="195510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9B117C-1024-4BBA-A48E-99E1FF8A21B4}"/>
              </a:ext>
            </a:extLst>
          </p:cNvPr>
          <p:cNvSpPr>
            <a:spLocks noGrp="1"/>
          </p:cNvSpPr>
          <p:nvPr>
            <p:ph type="title"/>
          </p:nvPr>
        </p:nvSpPr>
        <p:spPr>
          <a:xfrm>
            <a:off x="3088793" y="296863"/>
            <a:ext cx="8493607" cy="755650"/>
          </a:xfrm>
        </p:spPr>
        <p:txBody>
          <a:bodyPr/>
          <a:lstStyle/>
          <a:p>
            <a:r>
              <a:rPr lang="en-GB" dirty="0"/>
              <a:t>Task 3: explorative power analysis (PAM)</a:t>
            </a:r>
          </a:p>
        </p:txBody>
      </p:sp>
      <p:sp>
        <p:nvSpPr>
          <p:cNvPr id="6" name="Content Placeholder 5">
            <a:extLst>
              <a:ext uri="{FF2B5EF4-FFF2-40B4-BE49-F238E27FC236}">
                <a16:creationId xmlns:a16="http://schemas.microsoft.com/office/drawing/2014/main" id="{A3B546C4-A1F4-492F-93DF-8A87ADC01D7A}"/>
              </a:ext>
            </a:extLst>
          </p:cNvPr>
          <p:cNvSpPr txBox="1">
            <a:spLocks noGrp="1"/>
          </p:cNvSpPr>
          <p:nvPr>
            <p:ph idx="1"/>
          </p:nvPr>
        </p:nvSpPr>
        <p:spPr>
          <a:xfrm>
            <a:off x="609600" y="1479037"/>
            <a:ext cx="5206796" cy="4462760"/>
          </a:xfrm>
          <a:prstGeom prst="rect">
            <a:avLst/>
          </a:prstGeom>
          <a:noFill/>
        </p:spPr>
        <p:txBody>
          <a:bodyPr wrap="square" rtlCol="0">
            <a:spAutoFit/>
          </a:bodyPr>
          <a:lstStyle/>
          <a:p>
            <a:pPr marL="285750" indent="-285750">
              <a:buFont typeface="Arial" panose="020B0604020202020204" pitchFamily="34" charset="0"/>
              <a:buChar char="•"/>
            </a:pPr>
            <a:r>
              <a:rPr lang="en-GB" sz="2000" dirty="0"/>
              <a:t>Power to detect declines increases above 80% after 40 years of monitoring (1% annual declines)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Increasing the number of density estimates per year could potentially increase power while minimizing additional survey costs</a:t>
            </a:r>
          </a:p>
          <a:p>
            <a:pPr lvl="1">
              <a:buFont typeface="Arial" panose="020B0604020202020204" pitchFamily="34" charset="0"/>
              <a:buChar char="•"/>
            </a:pPr>
            <a:r>
              <a:rPr lang="en-GB" sz="2000" dirty="0"/>
              <a:t>But periods need to be independent</a:t>
            </a:r>
          </a:p>
          <a:p>
            <a:pPr lvl="2">
              <a:buFont typeface="Arial" panose="020B0604020202020204" pitchFamily="34" charset="0"/>
              <a:buChar char="•"/>
            </a:pPr>
            <a:r>
              <a:rPr lang="en-GB" sz="2000" dirty="0"/>
              <a:t>Requires assessment of detection rates</a:t>
            </a:r>
          </a:p>
          <a:p>
            <a:pPr lvl="2">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This may be key to earlier detection of a population level change, especially where the population is changing at a lower rate </a:t>
            </a:r>
          </a:p>
        </p:txBody>
      </p:sp>
      <p:sp>
        <p:nvSpPr>
          <p:cNvPr id="13" name="TextBox 12">
            <a:extLst>
              <a:ext uri="{FF2B5EF4-FFF2-40B4-BE49-F238E27FC236}">
                <a16:creationId xmlns:a16="http://schemas.microsoft.com/office/drawing/2014/main" id="{5B173B55-54F1-4F62-90AD-76D481F04947}"/>
              </a:ext>
            </a:extLst>
          </p:cNvPr>
          <p:cNvSpPr txBox="1"/>
          <p:nvPr/>
        </p:nvSpPr>
        <p:spPr>
          <a:xfrm>
            <a:off x="6004193" y="5201005"/>
            <a:ext cx="6051932" cy="584775"/>
          </a:xfrm>
          <a:prstGeom prst="rect">
            <a:avLst/>
          </a:prstGeom>
          <a:noFill/>
        </p:spPr>
        <p:txBody>
          <a:bodyPr wrap="square" rtlCol="0">
            <a:spAutoFit/>
          </a:bodyPr>
          <a:lstStyle/>
          <a:p>
            <a:r>
              <a:rPr lang="en-GB" sz="1600" dirty="0">
                <a:latin typeface="Garamond" panose="02020404030301010803" pitchFamily="18" charset="0"/>
              </a:rPr>
              <a:t>Figure 1: The power to detect a decline using PAM, p&lt;0.05. In this simulation, 5 localising hydrophones were simulated within the array</a:t>
            </a:r>
          </a:p>
        </p:txBody>
      </p:sp>
      <p:pic>
        <p:nvPicPr>
          <p:cNvPr id="3" name="Picture 2" descr="Chart&#10;&#10;Description automatically generated">
            <a:extLst>
              <a:ext uri="{FF2B5EF4-FFF2-40B4-BE49-F238E27FC236}">
                <a16:creationId xmlns:a16="http://schemas.microsoft.com/office/drawing/2014/main" id="{D7C929F3-49AF-41EA-BB4F-1252F212DC96}"/>
              </a:ext>
            </a:extLst>
          </p:cNvPr>
          <p:cNvPicPr>
            <a:picLocks noChangeAspect="1"/>
          </p:cNvPicPr>
          <p:nvPr/>
        </p:nvPicPr>
        <p:blipFill>
          <a:blip r:embed="rId2"/>
          <a:stretch>
            <a:fillRect/>
          </a:stretch>
        </p:blipFill>
        <p:spPr>
          <a:xfrm>
            <a:off x="6375605" y="1208355"/>
            <a:ext cx="4749595" cy="3836807"/>
          </a:xfrm>
          <a:prstGeom prst="rect">
            <a:avLst/>
          </a:prstGeom>
        </p:spPr>
      </p:pic>
      <p:sp>
        <p:nvSpPr>
          <p:cNvPr id="2" name="Rectangle 1">
            <a:extLst>
              <a:ext uri="{FF2B5EF4-FFF2-40B4-BE49-F238E27FC236}">
                <a16:creationId xmlns:a16="http://schemas.microsoft.com/office/drawing/2014/main" id="{0B4A71C0-98EE-E240-02D7-9563B944E205}"/>
              </a:ext>
            </a:extLst>
          </p:cNvPr>
          <p:cNvSpPr/>
          <p:nvPr/>
        </p:nvSpPr>
        <p:spPr>
          <a:xfrm>
            <a:off x="8143335" y="1208355"/>
            <a:ext cx="517585" cy="3484415"/>
          </a:xfrm>
          <a:prstGeom prst="rect">
            <a:avLst/>
          </a:prstGeom>
          <a:gradFill>
            <a:gsLst>
              <a:gs pos="0">
                <a:schemeClr val="accent1">
                  <a:tint val="100000"/>
                  <a:shade val="100000"/>
                  <a:satMod val="130000"/>
                  <a:alpha val="15000"/>
                </a:schemeClr>
              </a:gs>
              <a:gs pos="100000">
                <a:schemeClr val="accent1">
                  <a:tint val="50000"/>
                  <a:shade val="100000"/>
                  <a:satMod val="3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55625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FCC3-BC97-A2C5-25DB-43B596656646}"/>
              </a:ext>
            </a:extLst>
          </p:cNvPr>
          <p:cNvSpPr>
            <a:spLocks noGrp="1"/>
          </p:cNvSpPr>
          <p:nvPr>
            <p:ph type="title"/>
          </p:nvPr>
        </p:nvSpPr>
        <p:spPr>
          <a:xfrm>
            <a:off x="3214578" y="296602"/>
            <a:ext cx="8367823" cy="755348"/>
          </a:xfrm>
        </p:spPr>
        <p:txBody>
          <a:bodyPr/>
          <a:lstStyle/>
          <a:p>
            <a:r>
              <a:rPr lang="en-GB" dirty="0"/>
              <a:t>Task 3: Explorative power analysis (visual)</a:t>
            </a:r>
          </a:p>
        </p:txBody>
      </p:sp>
      <p:sp>
        <p:nvSpPr>
          <p:cNvPr id="3" name="Content Placeholder 2">
            <a:extLst>
              <a:ext uri="{FF2B5EF4-FFF2-40B4-BE49-F238E27FC236}">
                <a16:creationId xmlns:a16="http://schemas.microsoft.com/office/drawing/2014/main" id="{FE3E542B-F6A2-0484-37DE-9A6635A74974}"/>
              </a:ext>
            </a:extLst>
          </p:cNvPr>
          <p:cNvSpPr>
            <a:spLocks noGrp="1"/>
          </p:cNvSpPr>
          <p:nvPr>
            <p:ph idx="1"/>
          </p:nvPr>
        </p:nvSpPr>
        <p:spPr>
          <a:xfrm>
            <a:off x="514120" y="1447799"/>
            <a:ext cx="5581880" cy="4619220"/>
          </a:xfrm>
        </p:spPr>
        <p:txBody>
          <a:bodyPr>
            <a:normAutofit lnSpcReduction="10000"/>
          </a:bodyPr>
          <a:lstStyle/>
          <a:p>
            <a:pPr marL="0" indent="0">
              <a:buNone/>
            </a:pPr>
            <a:endParaRPr lang="en-GB" dirty="0"/>
          </a:p>
          <a:p>
            <a:r>
              <a:rPr lang="en-GB" dirty="0"/>
              <a:t>Reducing uncertainty around abundance estimates reduced the required survey period by  10 years (20 years of monitoring instead of 30 years)</a:t>
            </a:r>
          </a:p>
          <a:p>
            <a:pPr marL="0" indent="0">
              <a:buNone/>
            </a:pPr>
            <a:endParaRPr lang="en-GB" dirty="0"/>
          </a:p>
          <a:p>
            <a:r>
              <a:rPr lang="en-GB" dirty="0"/>
              <a:t>Demonstrates that reducing uncertainty around visual survey abundance estimates may drastically improve power to detect declines</a:t>
            </a:r>
          </a:p>
          <a:p>
            <a:endParaRPr lang="en-GB" dirty="0"/>
          </a:p>
          <a:p>
            <a:r>
              <a:rPr lang="en-GB" b="1" dirty="0"/>
              <a:t>Take home message: Power to detect declines is low from visual and acoustic surveys alone, with decades of surveys required to detect a decline, unless uncertainty around estimates can be drastically reduced. </a:t>
            </a:r>
          </a:p>
          <a:p>
            <a:endParaRPr lang="en-GB" b="1" dirty="0"/>
          </a:p>
          <a:p>
            <a:r>
              <a:rPr lang="en-GB" b="1" dirty="0"/>
              <a:t>Combined data streams provides an opportunity to reduce uncertainty, potentially allowing for improved power to detect declines </a:t>
            </a:r>
          </a:p>
        </p:txBody>
      </p:sp>
      <p:sp>
        <p:nvSpPr>
          <p:cNvPr id="7" name="TextBox 6">
            <a:extLst>
              <a:ext uri="{FF2B5EF4-FFF2-40B4-BE49-F238E27FC236}">
                <a16:creationId xmlns:a16="http://schemas.microsoft.com/office/drawing/2014/main" id="{97A37ED8-E0B6-4598-833E-236843EDDB20}"/>
              </a:ext>
            </a:extLst>
          </p:cNvPr>
          <p:cNvSpPr txBox="1"/>
          <p:nvPr/>
        </p:nvSpPr>
        <p:spPr>
          <a:xfrm>
            <a:off x="6919043" y="5468901"/>
            <a:ext cx="4480747" cy="738664"/>
          </a:xfrm>
          <a:prstGeom prst="rect">
            <a:avLst/>
          </a:prstGeom>
          <a:noFill/>
        </p:spPr>
        <p:txBody>
          <a:bodyPr wrap="square" rtlCol="0">
            <a:spAutoFit/>
          </a:bodyPr>
          <a:lstStyle/>
          <a:p>
            <a:r>
              <a:rPr lang="en-GB" sz="1400" dirty="0">
                <a:latin typeface="Garamond" panose="02020404030301010803" pitchFamily="18" charset="0"/>
              </a:rPr>
              <a:t>Figure 3: The power to detect a decline in the Cuvier’s beaked whale population in the CCE using visual monitoring. P&lt;0.05, CV=0.29  </a:t>
            </a:r>
          </a:p>
        </p:txBody>
      </p:sp>
      <p:pic>
        <p:nvPicPr>
          <p:cNvPr id="6" name="Picture 5" descr="Chart&#10;&#10;Description automatically generated">
            <a:extLst>
              <a:ext uri="{FF2B5EF4-FFF2-40B4-BE49-F238E27FC236}">
                <a16:creationId xmlns:a16="http://schemas.microsoft.com/office/drawing/2014/main" id="{5B15A93C-AC02-4745-88F9-E46F3266E6EF}"/>
              </a:ext>
            </a:extLst>
          </p:cNvPr>
          <p:cNvPicPr>
            <a:picLocks noChangeAspect="1"/>
          </p:cNvPicPr>
          <p:nvPr/>
        </p:nvPicPr>
        <p:blipFill>
          <a:blip r:embed="rId3"/>
          <a:stretch>
            <a:fillRect/>
          </a:stretch>
        </p:blipFill>
        <p:spPr>
          <a:xfrm>
            <a:off x="6518709" y="1447799"/>
            <a:ext cx="4751785" cy="3838575"/>
          </a:xfrm>
          <a:prstGeom prst="rect">
            <a:avLst/>
          </a:prstGeom>
        </p:spPr>
      </p:pic>
      <p:sp>
        <p:nvSpPr>
          <p:cNvPr id="10" name="TextBox 9">
            <a:extLst>
              <a:ext uri="{FF2B5EF4-FFF2-40B4-BE49-F238E27FC236}">
                <a16:creationId xmlns:a16="http://schemas.microsoft.com/office/drawing/2014/main" id="{9221BDB1-1346-4E4D-B47A-596395277772}"/>
              </a:ext>
            </a:extLst>
          </p:cNvPr>
          <p:cNvSpPr txBox="1"/>
          <p:nvPr/>
        </p:nvSpPr>
        <p:spPr>
          <a:xfrm>
            <a:off x="514120" y="1017982"/>
            <a:ext cx="11043657" cy="338554"/>
          </a:xfrm>
          <a:prstGeom prst="rect">
            <a:avLst/>
          </a:prstGeom>
          <a:noFill/>
        </p:spPr>
        <p:txBody>
          <a:bodyPr wrap="square" rtlCol="0">
            <a:spAutoFit/>
          </a:bodyPr>
          <a:lstStyle/>
          <a:p>
            <a:r>
              <a:rPr lang="en-GB" sz="1600" b="1" dirty="0"/>
              <a:t>Aim: To evaluate the potential power of visual surveys to detect declines of Cuvier’s beaked whale in the CCE</a:t>
            </a:r>
          </a:p>
        </p:txBody>
      </p:sp>
    </p:spTree>
    <p:extLst>
      <p:ext uri="{BB962C8B-B14F-4D97-AF65-F5344CB8AC3E}">
        <p14:creationId xmlns:p14="http://schemas.microsoft.com/office/powerpoint/2010/main" val="830117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F4B002-0C2A-40F9-9D1D-3A4FC302A3F1}"/>
              </a:ext>
            </a:extLst>
          </p:cNvPr>
          <p:cNvPicPr>
            <a:picLocks noChangeAspect="1"/>
          </p:cNvPicPr>
          <p:nvPr/>
        </p:nvPicPr>
        <p:blipFill>
          <a:blip r:embed="rId3"/>
          <a:stretch>
            <a:fillRect/>
          </a:stretch>
        </p:blipFill>
        <p:spPr>
          <a:xfrm>
            <a:off x="8014815" y="2527217"/>
            <a:ext cx="4214634" cy="3392153"/>
          </a:xfrm>
          <a:prstGeom prst="rect">
            <a:avLst/>
          </a:prstGeom>
        </p:spPr>
      </p:pic>
      <p:pic>
        <p:nvPicPr>
          <p:cNvPr id="6" name="Picture 5">
            <a:extLst>
              <a:ext uri="{FF2B5EF4-FFF2-40B4-BE49-F238E27FC236}">
                <a16:creationId xmlns:a16="http://schemas.microsoft.com/office/drawing/2014/main" id="{70B0DE9D-E586-4C84-8CD4-630DA24B2477}"/>
              </a:ext>
            </a:extLst>
          </p:cNvPr>
          <p:cNvPicPr>
            <a:picLocks noChangeAspect="1"/>
          </p:cNvPicPr>
          <p:nvPr/>
        </p:nvPicPr>
        <p:blipFill>
          <a:blip r:embed="rId4"/>
          <a:stretch>
            <a:fillRect/>
          </a:stretch>
        </p:blipFill>
        <p:spPr>
          <a:xfrm>
            <a:off x="7655442" y="1166141"/>
            <a:ext cx="4526553" cy="1587420"/>
          </a:xfrm>
          <a:prstGeom prst="rect">
            <a:avLst/>
          </a:prstGeom>
        </p:spPr>
      </p:pic>
      <p:sp>
        <p:nvSpPr>
          <p:cNvPr id="8" name="Title 1">
            <a:extLst>
              <a:ext uri="{FF2B5EF4-FFF2-40B4-BE49-F238E27FC236}">
                <a16:creationId xmlns:a16="http://schemas.microsoft.com/office/drawing/2014/main" id="{3FDA84CD-4139-4FC6-BA63-F30080F0C41C}"/>
              </a:ext>
            </a:extLst>
          </p:cNvPr>
          <p:cNvSpPr>
            <a:spLocks noGrp="1"/>
          </p:cNvSpPr>
          <p:nvPr>
            <p:ph type="title"/>
          </p:nvPr>
        </p:nvSpPr>
        <p:spPr>
          <a:xfrm>
            <a:off x="2941320" y="296863"/>
            <a:ext cx="8732520" cy="755650"/>
          </a:xfrm>
        </p:spPr>
        <p:txBody>
          <a:bodyPr/>
          <a:lstStyle/>
          <a:p>
            <a:r>
              <a:rPr lang="en-GB" dirty="0"/>
              <a:t>TASK 3: POWER </a:t>
            </a:r>
            <a:r>
              <a:rPr lang="en-GB" dirty="0" err="1"/>
              <a:t>oF</a:t>
            </a:r>
            <a:r>
              <a:rPr lang="en-GB" dirty="0"/>
              <a:t> MSM EFFORT – IPM SIM TOOL</a:t>
            </a:r>
          </a:p>
        </p:txBody>
      </p:sp>
      <p:sp>
        <p:nvSpPr>
          <p:cNvPr id="3" name="Content Placeholder 2">
            <a:extLst>
              <a:ext uri="{FF2B5EF4-FFF2-40B4-BE49-F238E27FC236}">
                <a16:creationId xmlns:a16="http://schemas.microsoft.com/office/drawing/2014/main" id="{49FE4D23-BB17-4163-B656-55CE3C804508}"/>
              </a:ext>
            </a:extLst>
          </p:cNvPr>
          <p:cNvSpPr>
            <a:spLocks noGrp="1"/>
          </p:cNvSpPr>
          <p:nvPr>
            <p:ph idx="1"/>
          </p:nvPr>
        </p:nvSpPr>
        <p:spPr>
          <a:xfrm>
            <a:off x="326571" y="1052513"/>
            <a:ext cx="7688244" cy="4828724"/>
          </a:xfrm>
        </p:spPr>
        <p:txBody>
          <a:bodyPr vert="horz" lIns="91440" tIns="45720" rIns="91440" bIns="45720" rtlCol="0" anchor="t">
            <a:normAutofit/>
          </a:bodyPr>
          <a:lstStyle/>
          <a:p>
            <a:r>
              <a:rPr lang="en-GB" b="1" dirty="0"/>
              <a:t>Prospective power analyses:</a:t>
            </a:r>
          </a:p>
          <a:p>
            <a:pPr lvl="1"/>
            <a:r>
              <a:rPr lang="en-GB" dirty="0"/>
              <a:t>Aiming to maximise what can be achieved with MSM (and other!) </a:t>
            </a:r>
            <a:r>
              <a:rPr lang="en-GB" dirty="0" err="1"/>
              <a:t>datastreams</a:t>
            </a:r>
            <a:endParaRPr lang="en-GB" dirty="0"/>
          </a:p>
          <a:p>
            <a:pPr lvl="1"/>
            <a:r>
              <a:rPr lang="en-GB" b="1" dirty="0"/>
              <a:t>Goal to improve precision of parameter estimates without increasing spending!</a:t>
            </a:r>
          </a:p>
          <a:p>
            <a:pPr lvl="2"/>
            <a:r>
              <a:rPr lang="en-GB" dirty="0"/>
              <a:t>Combining multiple data sources – </a:t>
            </a:r>
            <a:r>
              <a:rPr lang="en-GB" b="1" u="sng" dirty="0"/>
              <a:t>integrated approaches</a:t>
            </a:r>
          </a:p>
          <a:p>
            <a:pPr lvl="2"/>
            <a:r>
              <a:rPr lang="en-GB" dirty="0"/>
              <a:t>Earlier warning signs</a:t>
            </a:r>
          </a:p>
          <a:p>
            <a:pPr lvl="1"/>
            <a:r>
              <a:rPr lang="en-GB" dirty="0"/>
              <a:t>Integrate across different scales to improve inference about the population-level consequences of local disturbance</a:t>
            </a:r>
          </a:p>
          <a:p>
            <a:endParaRPr lang="en-GB" b="1" dirty="0">
              <a:solidFill>
                <a:srgbClr val="FF0000"/>
              </a:solidFill>
            </a:endParaRPr>
          </a:p>
          <a:p>
            <a:pPr lvl="1"/>
            <a:endParaRPr lang="en-FI" dirty="0"/>
          </a:p>
        </p:txBody>
      </p:sp>
      <p:sp>
        <p:nvSpPr>
          <p:cNvPr id="4" name="TextBox 3">
            <a:extLst>
              <a:ext uri="{FF2B5EF4-FFF2-40B4-BE49-F238E27FC236}">
                <a16:creationId xmlns:a16="http://schemas.microsoft.com/office/drawing/2014/main" id="{2DA7CB24-AD3E-1B3B-95FE-8010F825FFDD}"/>
              </a:ext>
            </a:extLst>
          </p:cNvPr>
          <p:cNvSpPr txBox="1"/>
          <p:nvPr/>
        </p:nvSpPr>
        <p:spPr>
          <a:xfrm>
            <a:off x="702434" y="3730050"/>
            <a:ext cx="3770357" cy="1754326"/>
          </a:xfrm>
          <a:prstGeom prst="rect">
            <a:avLst/>
          </a:prstGeom>
          <a:noFill/>
        </p:spPr>
        <p:txBody>
          <a:bodyPr wrap="square">
            <a:spAutoFit/>
          </a:bodyPr>
          <a:lstStyle/>
          <a:p>
            <a:r>
              <a:rPr lang="en-GB" b="1" dirty="0">
                <a:latin typeface="Garamond" panose="02020404030301010803" pitchFamily="18" charset="0"/>
              </a:rPr>
              <a:t>Boyd &amp; Punt 2021: </a:t>
            </a:r>
            <a:r>
              <a:rPr lang="en-GB" dirty="0">
                <a:latin typeface="Garamond" panose="02020404030301010803" pitchFamily="18" charset="0"/>
              </a:rPr>
              <a:t>Best integrated model used:</a:t>
            </a:r>
          </a:p>
          <a:p>
            <a:pPr marL="285750" indent="-285750">
              <a:buFont typeface="Arial" panose="020B0604020202020204" pitchFamily="34" charset="0"/>
              <a:buChar char="•"/>
            </a:pPr>
            <a:r>
              <a:rPr lang="en-GB" dirty="0">
                <a:latin typeface="Garamond" panose="02020404030301010803" pitchFamily="18" charset="0"/>
              </a:rPr>
              <a:t>distance-sampling data, </a:t>
            </a:r>
          </a:p>
          <a:p>
            <a:pPr marL="285750" indent="-285750">
              <a:buFont typeface="Arial" panose="020B0604020202020204" pitchFamily="34" charset="0"/>
              <a:buChar char="•"/>
            </a:pPr>
            <a:r>
              <a:rPr lang="en-GB" dirty="0">
                <a:latin typeface="Garamond" panose="02020404030301010803" pitchFamily="18" charset="0"/>
              </a:rPr>
              <a:t>mark-recapture data, </a:t>
            </a:r>
          </a:p>
          <a:p>
            <a:pPr marL="285750" indent="-285750">
              <a:buFont typeface="Arial" panose="020B0604020202020204" pitchFamily="34" charset="0"/>
              <a:buChar char="•"/>
            </a:pPr>
            <a:r>
              <a:rPr lang="en-GB" dirty="0" err="1">
                <a:latin typeface="Garamond" panose="02020404030301010803" pitchFamily="18" charset="0"/>
              </a:rPr>
              <a:t>adult:calf</a:t>
            </a:r>
            <a:r>
              <a:rPr lang="en-GB" dirty="0">
                <a:latin typeface="Garamond" panose="02020404030301010803" pitchFamily="18" charset="0"/>
              </a:rPr>
              <a:t> index</a:t>
            </a:r>
          </a:p>
          <a:p>
            <a:pPr marL="285750" indent="-285750">
              <a:buFont typeface="Arial" panose="020B0604020202020204" pitchFamily="34" charset="0"/>
              <a:buChar char="•"/>
            </a:pPr>
            <a:r>
              <a:rPr lang="en-GB" dirty="0">
                <a:latin typeface="Garamond" panose="02020404030301010803" pitchFamily="18" charset="0"/>
              </a:rPr>
              <a:t>habitat data.</a:t>
            </a:r>
          </a:p>
        </p:txBody>
      </p:sp>
      <p:pic>
        <p:nvPicPr>
          <p:cNvPr id="7" name="Picture 6" descr="Diagram&#10;&#10;Description automatically generated">
            <a:extLst>
              <a:ext uri="{FF2B5EF4-FFF2-40B4-BE49-F238E27FC236}">
                <a16:creationId xmlns:a16="http://schemas.microsoft.com/office/drawing/2014/main" id="{B826306C-741B-09C1-BDFC-3EA021BACBE2}"/>
              </a:ext>
            </a:extLst>
          </p:cNvPr>
          <p:cNvPicPr>
            <a:picLocks noChangeAspect="1"/>
          </p:cNvPicPr>
          <p:nvPr/>
        </p:nvPicPr>
        <p:blipFill>
          <a:blip r:embed="rId5"/>
          <a:stretch>
            <a:fillRect/>
          </a:stretch>
        </p:blipFill>
        <p:spPr>
          <a:xfrm>
            <a:off x="4321946" y="3608324"/>
            <a:ext cx="3770403" cy="3199831"/>
          </a:xfrm>
          <a:prstGeom prst="rect">
            <a:avLst/>
          </a:prstGeom>
        </p:spPr>
      </p:pic>
      <p:sp>
        <p:nvSpPr>
          <p:cNvPr id="10" name="Rectangle 9">
            <a:extLst>
              <a:ext uri="{FF2B5EF4-FFF2-40B4-BE49-F238E27FC236}">
                <a16:creationId xmlns:a16="http://schemas.microsoft.com/office/drawing/2014/main" id="{27C9D50D-CBD4-BB6B-BEE3-AB5FE747685D}"/>
              </a:ext>
            </a:extLst>
          </p:cNvPr>
          <p:cNvSpPr/>
          <p:nvPr/>
        </p:nvSpPr>
        <p:spPr>
          <a:xfrm>
            <a:off x="6909986" y="3606952"/>
            <a:ext cx="439701" cy="3200853"/>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pic>
        <p:nvPicPr>
          <p:cNvPr id="11" name="Picture 10">
            <a:extLst>
              <a:ext uri="{FF2B5EF4-FFF2-40B4-BE49-F238E27FC236}">
                <a16:creationId xmlns:a16="http://schemas.microsoft.com/office/drawing/2014/main" id="{450E25B0-1C96-5DF4-6018-5226FC1EAC47}"/>
              </a:ext>
            </a:extLst>
          </p:cNvPr>
          <p:cNvPicPr>
            <a:picLocks noChangeAspect="1"/>
          </p:cNvPicPr>
          <p:nvPr/>
        </p:nvPicPr>
        <p:blipFill>
          <a:blip r:embed="rId6"/>
          <a:stretch>
            <a:fillRect/>
          </a:stretch>
        </p:blipFill>
        <p:spPr>
          <a:xfrm>
            <a:off x="7716430" y="3893528"/>
            <a:ext cx="4465565" cy="2759319"/>
          </a:xfrm>
          <a:prstGeom prst="rect">
            <a:avLst/>
          </a:prstGeom>
          <a:ln w="12700">
            <a:solidFill>
              <a:schemeClr val="tx1"/>
            </a:solidFill>
          </a:ln>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37B67D23-F9BB-F64B-93DF-5AD5EC6ACA20}"/>
              </a:ext>
            </a:extLst>
          </p:cNvPr>
          <p:cNvSpPr/>
          <p:nvPr/>
        </p:nvSpPr>
        <p:spPr>
          <a:xfrm>
            <a:off x="1173192" y="1659036"/>
            <a:ext cx="4261450" cy="422220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pic>
        <p:nvPicPr>
          <p:cNvPr id="2" name="Picture 2" descr="Hershey's Chocolate (type)">
            <a:extLst>
              <a:ext uri="{FF2B5EF4-FFF2-40B4-BE49-F238E27FC236}">
                <a16:creationId xmlns:a16="http://schemas.microsoft.com/office/drawing/2014/main" id="{C27C1FDC-21B8-5A65-231E-925A6FF4DE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706" y="1711969"/>
            <a:ext cx="5908427" cy="39389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DD7A096-A29D-7DF7-2429-F06F41F3347A}"/>
              </a:ext>
            </a:extLst>
          </p:cNvPr>
          <p:cNvSpPr txBox="1"/>
          <p:nvPr/>
        </p:nvSpPr>
        <p:spPr>
          <a:xfrm>
            <a:off x="983408" y="1190443"/>
            <a:ext cx="5103295" cy="523220"/>
          </a:xfrm>
          <a:prstGeom prst="rect">
            <a:avLst/>
          </a:prstGeom>
          <a:solidFill>
            <a:schemeClr val="bg1"/>
          </a:solidFill>
        </p:spPr>
        <p:txBody>
          <a:bodyPr wrap="square" rtlCol="0">
            <a:spAutoFit/>
          </a:bodyPr>
          <a:lstStyle/>
          <a:p>
            <a:r>
              <a:rPr lang="en-FI" sz="2800" dirty="0"/>
              <a:t>Passive Acoustic Monitoring</a:t>
            </a:r>
          </a:p>
        </p:txBody>
      </p:sp>
      <p:sp>
        <p:nvSpPr>
          <p:cNvPr id="12" name="TextBox 11">
            <a:extLst>
              <a:ext uri="{FF2B5EF4-FFF2-40B4-BE49-F238E27FC236}">
                <a16:creationId xmlns:a16="http://schemas.microsoft.com/office/drawing/2014/main" id="{0A23C067-9298-ADCE-C758-4CD072DEED53}"/>
              </a:ext>
            </a:extLst>
          </p:cNvPr>
          <p:cNvSpPr txBox="1"/>
          <p:nvPr/>
        </p:nvSpPr>
        <p:spPr>
          <a:xfrm>
            <a:off x="6944931" y="1135816"/>
            <a:ext cx="5103295" cy="523220"/>
          </a:xfrm>
          <a:prstGeom prst="rect">
            <a:avLst/>
          </a:prstGeom>
          <a:solidFill>
            <a:schemeClr val="bg1"/>
          </a:solidFill>
        </p:spPr>
        <p:txBody>
          <a:bodyPr wrap="square" rtlCol="0">
            <a:spAutoFit/>
          </a:bodyPr>
          <a:lstStyle/>
          <a:p>
            <a:r>
              <a:rPr lang="en-FI" sz="2800" dirty="0"/>
              <a:t>Photo-ID / capture-recapture</a:t>
            </a:r>
          </a:p>
        </p:txBody>
      </p:sp>
      <p:pic>
        <p:nvPicPr>
          <p:cNvPr id="13" name="Picture 4" descr="Jif Creamy Peanut Butter, 40 oz - Walmart.com">
            <a:extLst>
              <a:ext uri="{FF2B5EF4-FFF2-40B4-BE49-F238E27FC236}">
                <a16:creationId xmlns:a16="http://schemas.microsoft.com/office/drawing/2014/main" id="{E28E1837-6E7E-36BF-23F1-8821BC68A4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7107" y="1638889"/>
            <a:ext cx="4252917" cy="42529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ESE'S FAST BREAK Milk Chocolate Peanut Butter King Size Candy Bar, 3.5 oz">
            <a:extLst>
              <a:ext uri="{FF2B5EF4-FFF2-40B4-BE49-F238E27FC236}">
                <a16:creationId xmlns:a16="http://schemas.microsoft.com/office/drawing/2014/main" id="{36E69E48-7607-3A83-C9BE-D1BF4ECB78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3499" y="1204679"/>
            <a:ext cx="6843838" cy="514001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E2391A-1279-CBB4-4AE0-8DF407E15660}"/>
              </a:ext>
            </a:extLst>
          </p:cNvPr>
          <p:cNvSpPr txBox="1"/>
          <p:nvPr/>
        </p:nvSpPr>
        <p:spPr>
          <a:xfrm>
            <a:off x="2690063" y="5262271"/>
            <a:ext cx="7011346" cy="954107"/>
          </a:xfrm>
          <a:prstGeom prst="rect">
            <a:avLst/>
          </a:prstGeom>
          <a:noFill/>
        </p:spPr>
        <p:txBody>
          <a:bodyPr wrap="square" rtlCol="0">
            <a:spAutoFit/>
          </a:bodyPr>
          <a:lstStyle/>
          <a:p>
            <a:pPr algn="ctr"/>
            <a:r>
              <a:rPr lang="en-FI" sz="2800" b="1" dirty="0">
                <a:solidFill>
                  <a:schemeClr val="bg1"/>
                </a:solidFill>
              </a:rPr>
              <a:t>INTEGRATED APPROACHES</a:t>
            </a:r>
          </a:p>
          <a:p>
            <a:pPr algn="ctr"/>
            <a:r>
              <a:rPr lang="en-FI" sz="2800" b="1" dirty="0">
                <a:solidFill>
                  <a:schemeClr val="bg1"/>
                </a:solidFill>
              </a:rPr>
              <a:t>(taste that sweet, sweet, inference….)</a:t>
            </a:r>
          </a:p>
        </p:txBody>
      </p:sp>
    </p:spTree>
    <p:extLst>
      <p:ext uri="{BB962C8B-B14F-4D97-AF65-F5344CB8AC3E}">
        <p14:creationId xmlns:p14="http://schemas.microsoft.com/office/powerpoint/2010/main" val="100569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2050"/>
                                        </p:tgtEl>
                                        <p:attrNameLst>
                                          <p:attrName>style.visibility</p:attrName>
                                        </p:attrNameLst>
                                      </p:cBhvr>
                                      <p:to>
                                        <p:strVal val="visible"/>
                                      </p:to>
                                    </p:set>
                                    <p:animEffect transition="in" filter="fade">
                                      <p:cBhvr>
                                        <p:cTn id="4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5" grpId="0" animBg="1"/>
      <p:bldP spid="9" grpId="0" animBg="1"/>
      <p:bldP spid="12"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lvl1pPr algn="r">
              <a:defRPr sz="800">
                <a:solidFill>
                  <a:srgbClr val="273896"/>
                </a:solidFill>
                <a:latin typeface="Futura Book"/>
                <a:cs typeface="Futura Book"/>
              </a:defRPr>
            </a:lvl1pPr>
          </a:lstStyle>
          <a:p>
            <a:pPr>
              <a:defRPr/>
            </a:pPr>
            <a:fld id="{5ABA0000-C02D-A944-A823-890FD7956F71}" type="slidenum">
              <a:rPr lang="en-US"/>
              <a:pPr>
                <a:defRPr/>
              </a:pPr>
              <a:t>2</a:t>
            </a:fld>
            <a:endParaRPr lang="en-US" dirty="0"/>
          </a:p>
        </p:txBody>
      </p:sp>
      <p:sp>
        <p:nvSpPr>
          <p:cNvPr id="4" name="Rectangle 4">
            <a:extLst>
              <a:ext uri="{FF2B5EF4-FFF2-40B4-BE49-F238E27FC236}">
                <a16:creationId xmlns:a16="http://schemas.microsoft.com/office/drawing/2014/main" id="{7ABF85F1-2523-D186-243D-A2CC445EF920}"/>
              </a:ext>
            </a:extLst>
          </p:cNvPr>
          <p:cNvSpPr txBox="1">
            <a:spLocks noChangeArrowheads="1"/>
          </p:cNvSpPr>
          <p:nvPr/>
        </p:nvSpPr>
        <p:spPr>
          <a:xfrm>
            <a:off x="3907514" y="296602"/>
            <a:ext cx="8035100" cy="7553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500" kern="1200" cap="all" baseline="0">
                <a:solidFill>
                  <a:srgbClr val="273896"/>
                </a:solidFill>
                <a:latin typeface="Futura Book"/>
                <a:ea typeface="+mj-ea"/>
                <a:cs typeface="Futura Book"/>
              </a:defRPr>
            </a:lvl1pPr>
          </a:lstStyle>
          <a:p>
            <a:pPr>
              <a:defRPr/>
            </a:pPr>
            <a:r>
              <a:rPr lang="en-US" dirty="0"/>
              <a:t>Project Team (&amp; additional support)</a:t>
            </a:r>
          </a:p>
        </p:txBody>
      </p:sp>
      <p:sp>
        <p:nvSpPr>
          <p:cNvPr id="5" name="Rectangle 5">
            <a:extLst>
              <a:ext uri="{FF2B5EF4-FFF2-40B4-BE49-F238E27FC236}">
                <a16:creationId xmlns:a16="http://schemas.microsoft.com/office/drawing/2014/main" id="{80380FD0-C32F-618E-168D-02561B94D63E}"/>
              </a:ext>
            </a:extLst>
          </p:cNvPr>
          <p:cNvSpPr txBox="1">
            <a:spLocks noChangeAspect="1" noChangeArrowheads="1"/>
          </p:cNvSpPr>
          <p:nvPr/>
        </p:nvSpPr>
        <p:spPr>
          <a:xfrm>
            <a:off x="1293223" y="1190672"/>
            <a:ext cx="8229600" cy="4828724"/>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1pPr>
            <a:lvl2pPr marL="57150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2pPr>
            <a:lvl3pPr marL="8572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t>MSM4PCoD is wholly funded by LMR</a:t>
            </a:r>
          </a:p>
          <a:p>
            <a:pPr>
              <a:defRPr/>
            </a:pPr>
            <a:r>
              <a:rPr lang="en-US" dirty="0"/>
              <a:t>Project Team:</a:t>
            </a:r>
          </a:p>
          <a:p>
            <a:pPr lvl="1">
              <a:defRPr/>
            </a:pPr>
            <a:r>
              <a:rPr lang="en-US" dirty="0"/>
              <a:t>Cormac Booth (PI)</a:t>
            </a:r>
          </a:p>
          <a:p>
            <a:pPr lvl="1">
              <a:defRPr/>
            </a:pPr>
            <a:r>
              <a:rPr lang="en-US" dirty="0"/>
              <a:t>Megan Ryder</a:t>
            </a:r>
          </a:p>
          <a:p>
            <a:pPr lvl="1">
              <a:defRPr/>
            </a:pPr>
            <a:r>
              <a:rPr lang="en-US" dirty="0"/>
              <a:t>Magda Chudzinska</a:t>
            </a:r>
          </a:p>
          <a:p>
            <a:pPr lvl="1">
              <a:defRPr/>
            </a:pPr>
            <a:r>
              <a:rPr lang="en-US" dirty="0"/>
              <a:t>Vincent Hin </a:t>
            </a:r>
          </a:p>
          <a:p>
            <a:pPr marL="285750" lvl="1" indent="0">
              <a:buFont typeface="Lucida Grande"/>
              <a:buNone/>
              <a:defRPr/>
            </a:pPr>
            <a:endParaRPr lang="en-US" dirty="0"/>
          </a:p>
          <a:p>
            <a:pPr>
              <a:defRPr/>
            </a:pPr>
            <a:endParaRPr lang="en-US" dirty="0"/>
          </a:p>
          <a:p>
            <a:pPr>
              <a:defRPr/>
            </a:pPr>
            <a:endParaRPr lang="en-US" dirty="0"/>
          </a:p>
        </p:txBody>
      </p:sp>
      <p:sp>
        <p:nvSpPr>
          <p:cNvPr id="6" name="Slide Number Placeholder 5">
            <a:extLst>
              <a:ext uri="{FF2B5EF4-FFF2-40B4-BE49-F238E27FC236}">
                <a16:creationId xmlns:a16="http://schemas.microsoft.com/office/drawing/2014/main" id="{79E53DFF-0528-79BB-6C49-9AB7DEA72E29}"/>
              </a:ext>
            </a:extLst>
          </p:cNvPr>
          <p:cNvSpPr txBox="1">
            <a:spLocks/>
          </p:cNvSpPr>
          <p:nvPr/>
        </p:nvSpPr>
        <p:spPr>
          <a:xfrm>
            <a:off x="457200" y="6611351"/>
            <a:ext cx="8229599" cy="246649"/>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rgbClr val="273896"/>
                </a:solidFill>
                <a:latin typeface="Futura Book"/>
                <a:ea typeface="+mn-ea"/>
                <a:cs typeface="Futura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5ABA0000-C02D-A944-A823-890FD7956F71}" type="slidenum">
              <a:rPr lang="en-US" smtClean="0"/>
              <a:pPr>
                <a:defRPr/>
              </a:pPr>
              <a:t>2</a:t>
            </a:fld>
            <a:endParaRPr lang="en-US" dirty="0"/>
          </a:p>
        </p:txBody>
      </p:sp>
      <p:grpSp>
        <p:nvGrpSpPr>
          <p:cNvPr id="8" name="Group 7">
            <a:extLst>
              <a:ext uri="{FF2B5EF4-FFF2-40B4-BE49-F238E27FC236}">
                <a16:creationId xmlns:a16="http://schemas.microsoft.com/office/drawing/2014/main" id="{69BD22DF-BAFD-4DE6-AAE3-2D602F058674}"/>
              </a:ext>
            </a:extLst>
          </p:cNvPr>
          <p:cNvGrpSpPr/>
          <p:nvPr/>
        </p:nvGrpSpPr>
        <p:grpSpPr>
          <a:xfrm>
            <a:off x="1094038" y="3639885"/>
            <a:ext cx="3445420" cy="609610"/>
            <a:chOff x="488156" y="3981286"/>
            <a:chExt cx="5274469" cy="996440"/>
          </a:xfrm>
        </p:grpSpPr>
        <p:pic>
          <p:nvPicPr>
            <p:cNvPr id="9" name="Picture 8">
              <a:extLst>
                <a:ext uri="{FF2B5EF4-FFF2-40B4-BE49-F238E27FC236}">
                  <a16:creationId xmlns:a16="http://schemas.microsoft.com/office/drawing/2014/main" id="{B2C61D2D-0BC4-643B-B0F1-4086CCBF0EA3}"/>
                </a:ext>
              </a:extLst>
            </p:cNvPr>
            <p:cNvPicPr>
              <a:picLocks noChangeAspect="1"/>
            </p:cNvPicPr>
            <p:nvPr/>
          </p:nvPicPr>
          <p:blipFill rotWithShape="1">
            <a:blip r:embed="rId3"/>
            <a:srcRect r="83889"/>
            <a:stretch/>
          </p:blipFill>
          <p:spPr>
            <a:xfrm>
              <a:off x="488156" y="3981286"/>
              <a:ext cx="942975" cy="996439"/>
            </a:xfrm>
            <a:prstGeom prst="rect">
              <a:avLst/>
            </a:prstGeom>
          </p:spPr>
        </p:pic>
        <p:pic>
          <p:nvPicPr>
            <p:cNvPr id="10" name="Picture 9">
              <a:extLst>
                <a:ext uri="{FF2B5EF4-FFF2-40B4-BE49-F238E27FC236}">
                  <a16:creationId xmlns:a16="http://schemas.microsoft.com/office/drawing/2014/main" id="{69EFB603-A691-CA01-34A2-716ABF491D32}"/>
                </a:ext>
              </a:extLst>
            </p:cNvPr>
            <p:cNvPicPr>
              <a:picLocks noChangeAspect="1"/>
            </p:cNvPicPr>
            <p:nvPr/>
          </p:nvPicPr>
          <p:blipFill rotWithShape="1">
            <a:blip r:embed="rId3"/>
            <a:srcRect l="26526"/>
            <a:stretch/>
          </p:blipFill>
          <p:spPr>
            <a:xfrm>
              <a:off x="1462087" y="3981287"/>
              <a:ext cx="4300538" cy="996439"/>
            </a:xfrm>
            <a:prstGeom prst="rect">
              <a:avLst/>
            </a:prstGeom>
          </p:spPr>
        </p:pic>
      </p:grpSp>
      <p:pic>
        <p:nvPicPr>
          <p:cNvPr id="11" name="Picture 10">
            <a:extLst>
              <a:ext uri="{FF2B5EF4-FFF2-40B4-BE49-F238E27FC236}">
                <a16:creationId xmlns:a16="http://schemas.microsoft.com/office/drawing/2014/main" id="{8EAE87D2-6338-8CFE-7DC5-F22BA9550632}"/>
              </a:ext>
            </a:extLst>
          </p:cNvPr>
          <p:cNvPicPr>
            <a:picLocks noChangeAspect="1"/>
          </p:cNvPicPr>
          <p:nvPr/>
        </p:nvPicPr>
        <p:blipFill>
          <a:blip r:embed="rId4"/>
          <a:stretch>
            <a:fillRect/>
          </a:stretch>
        </p:blipFill>
        <p:spPr>
          <a:xfrm>
            <a:off x="7218623" y="3468861"/>
            <a:ext cx="2260542" cy="782495"/>
          </a:xfrm>
          <a:prstGeom prst="rect">
            <a:avLst/>
          </a:prstGeom>
        </p:spPr>
      </p:pic>
      <p:sp>
        <p:nvSpPr>
          <p:cNvPr id="12" name="TextBox 11">
            <a:extLst>
              <a:ext uri="{FF2B5EF4-FFF2-40B4-BE49-F238E27FC236}">
                <a16:creationId xmlns:a16="http://schemas.microsoft.com/office/drawing/2014/main" id="{9FB8C390-DAD4-471A-F08C-DE797EE5C70A}"/>
              </a:ext>
            </a:extLst>
          </p:cNvPr>
          <p:cNvSpPr txBox="1"/>
          <p:nvPr/>
        </p:nvSpPr>
        <p:spPr>
          <a:xfrm>
            <a:off x="6495817" y="1719889"/>
            <a:ext cx="2050241" cy="1295739"/>
          </a:xfrm>
          <a:prstGeom prst="rect">
            <a:avLst/>
          </a:prstGeom>
          <a:noFill/>
        </p:spPr>
        <p:txBody>
          <a:bodyPr wrap="none" rtlCol="0">
            <a:spAutoFit/>
          </a:bodyPr>
          <a:lstStyle/>
          <a:p>
            <a:pPr marL="571500" lvl="1" indent="-285750">
              <a:spcBef>
                <a:spcPct val="20000"/>
              </a:spcBef>
              <a:buClr>
                <a:srgbClr val="39AFB5"/>
              </a:buClr>
              <a:buSzPct val="120000"/>
              <a:buFont typeface="Lucida Grande"/>
              <a:buChar char="●"/>
              <a:defRPr/>
            </a:pPr>
            <a:r>
              <a:rPr lang="en-US" sz="1700" dirty="0">
                <a:solidFill>
                  <a:prstClr val="black"/>
                </a:solidFill>
                <a:latin typeface="Garamond"/>
              </a:rPr>
              <a:t>Eiren Jacobson</a:t>
            </a:r>
          </a:p>
          <a:p>
            <a:pPr marL="571500" lvl="1" indent="-285750">
              <a:spcBef>
                <a:spcPct val="20000"/>
              </a:spcBef>
              <a:buClr>
                <a:srgbClr val="39AFB5"/>
              </a:buClr>
              <a:buSzPct val="120000"/>
              <a:buFont typeface="Lucida Grande"/>
              <a:buChar char="●"/>
              <a:defRPr/>
            </a:pPr>
            <a:r>
              <a:rPr lang="en-US" sz="1700" dirty="0">
                <a:solidFill>
                  <a:prstClr val="black"/>
                </a:solidFill>
                <a:latin typeface="Garamond"/>
              </a:rPr>
              <a:t>Len Thomas</a:t>
            </a:r>
          </a:p>
          <a:p>
            <a:pPr marL="571500" lvl="1" indent="-285750">
              <a:spcBef>
                <a:spcPct val="20000"/>
              </a:spcBef>
              <a:buClr>
                <a:srgbClr val="39AFB5"/>
              </a:buClr>
              <a:buSzPct val="120000"/>
              <a:buFont typeface="Lucida Grande"/>
              <a:buChar char="●"/>
              <a:defRPr/>
            </a:pPr>
            <a:r>
              <a:rPr lang="en-US" sz="1700" dirty="0">
                <a:solidFill>
                  <a:prstClr val="black"/>
                </a:solidFill>
                <a:latin typeface="Garamond"/>
              </a:rPr>
              <a:t>John Harwood</a:t>
            </a:r>
          </a:p>
          <a:p>
            <a:pPr marL="571500" lvl="1" indent="-285750">
              <a:spcBef>
                <a:spcPct val="20000"/>
              </a:spcBef>
              <a:buClr>
                <a:srgbClr val="39AFB5"/>
              </a:buClr>
              <a:buSzPct val="120000"/>
              <a:buFont typeface="Lucida Grande"/>
              <a:buChar char="●"/>
              <a:defRPr/>
            </a:pPr>
            <a:endParaRPr lang="en-US" sz="1700" dirty="0">
              <a:solidFill>
                <a:prstClr val="black"/>
              </a:solidFill>
              <a:latin typeface="Garamond"/>
            </a:endParaRPr>
          </a:p>
        </p:txBody>
      </p:sp>
      <p:pic>
        <p:nvPicPr>
          <p:cNvPr id="13" name="Picture 12">
            <a:extLst>
              <a:ext uri="{FF2B5EF4-FFF2-40B4-BE49-F238E27FC236}">
                <a16:creationId xmlns:a16="http://schemas.microsoft.com/office/drawing/2014/main" id="{6EB0557A-C208-1CE0-EF95-426ED65A0259}"/>
              </a:ext>
            </a:extLst>
          </p:cNvPr>
          <p:cNvPicPr>
            <a:picLocks noChangeAspect="1"/>
          </p:cNvPicPr>
          <p:nvPr/>
        </p:nvPicPr>
        <p:blipFill>
          <a:blip r:embed="rId5"/>
          <a:stretch>
            <a:fillRect/>
          </a:stretch>
        </p:blipFill>
        <p:spPr>
          <a:xfrm>
            <a:off x="4908837" y="3495132"/>
            <a:ext cx="689508" cy="887613"/>
          </a:xfrm>
          <a:prstGeom prst="rect">
            <a:avLst/>
          </a:prstGeom>
        </p:spPr>
      </p:pic>
      <p:pic>
        <p:nvPicPr>
          <p:cNvPr id="15" name="Picture 2" descr="http://navylive.dodlive.mil/files/2016/01/Office_of_Naval_Research_Official_Logo.jpg">
            <a:extLst>
              <a:ext uri="{FF2B5EF4-FFF2-40B4-BE49-F238E27FC236}">
                <a16:creationId xmlns:a16="http://schemas.microsoft.com/office/drawing/2014/main" id="{C1893E2B-AEC7-CD1C-02E8-3EEE264AB9F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4051" y="5411624"/>
            <a:ext cx="1242872" cy="5327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72689E2-0A66-5B08-6170-321FE6BEE4D4}"/>
              </a:ext>
            </a:extLst>
          </p:cNvPr>
          <p:cNvPicPr>
            <a:picLocks noChangeAspect="1"/>
          </p:cNvPicPr>
          <p:nvPr/>
        </p:nvPicPr>
        <p:blipFill>
          <a:blip r:embed="rId7"/>
          <a:stretch>
            <a:fillRect/>
          </a:stretch>
        </p:blipFill>
        <p:spPr>
          <a:xfrm>
            <a:off x="3750996" y="5389843"/>
            <a:ext cx="1518517" cy="484942"/>
          </a:xfrm>
          <a:prstGeom prst="rect">
            <a:avLst/>
          </a:prstGeom>
        </p:spPr>
      </p:pic>
      <p:pic>
        <p:nvPicPr>
          <p:cNvPr id="17" name="Picture 2" descr="Image result for navsea logo">
            <a:extLst>
              <a:ext uri="{FF2B5EF4-FFF2-40B4-BE49-F238E27FC236}">
                <a16:creationId xmlns:a16="http://schemas.microsoft.com/office/drawing/2014/main" id="{CBC9612C-5800-D069-42C3-E6EE47B84F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8067" y="4582589"/>
            <a:ext cx="1152485" cy="4912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4258044-C521-DA3F-BE7E-4208A9682DCE}"/>
              </a:ext>
            </a:extLst>
          </p:cNvPr>
          <p:cNvPicPr>
            <a:picLocks noChangeAspect="1"/>
          </p:cNvPicPr>
          <p:nvPr/>
        </p:nvPicPr>
        <p:blipFill>
          <a:blip r:embed="rId9"/>
          <a:stretch>
            <a:fillRect/>
          </a:stretch>
        </p:blipFill>
        <p:spPr>
          <a:xfrm>
            <a:off x="6220763" y="5199236"/>
            <a:ext cx="943089" cy="888626"/>
          </a:xfrm>
          <a:prstGeom prst="rect">
            <a:avLst/>
          </a:prstGeom>
        </p:spPr>
      </p:pic>
      <p:pic>
        <p:nvPicPr>
          <p:cNvPr id="19" name="Picture 4" descr="Image result for pacflt logo">
            <a:extLst>
              <a:ext uri="{FF2B5EF4-FFF2-40B4-BE49-F238E27FC236}">
                <a16:creationId xmlns:a16="http://schemas.microsoft.com/office/drawing/2014/main" id="{8CF7564E-420C-0533-87FD-47370A5092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43183" y="5181614"/>
            <a:ext cx="1038729" cy="9765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usff logo">
            <a:extLst>
              <a:ext uri="{FF2B5EF4-FFF2-40B4-BE49-F238E27FC236}">
                <a16:creationId xmlns:a16="http://schemas.microsoft.com/office/drawing/2014/main" id="{4A39CED4-BA65-A317-7C80-B120747F98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63709" y="5120872"/>
            <a:ext cx="1067743" cy="10037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2389B06-5054-A468-3356-1C8953004D89}"/>
              </a:ext>
            </a:extLst>
          </p:cNvPr>
          <p:cNvPicPr>
            <a:picLocks noChangeAspect="1"/>
          </p:cNvPicPr>
          <p:nvPr/>
        </p:nvPicPr>
        <p:blipFill>
          <a:blip r:embed="rId12"/>
          <a:stretch>
            <a:fillRect/>
          </a:stretch>
        </p:blipFill>
        <p:spPr>
          <a:xfrm>
            <a:off x="680734" y="4323388"/>
            <a:ext cx="1026396" cy="1001668"/>
          </a:xfrm>
          <a:prstGeom prst="rect">
            <a:avLst/>
          </a:prstGeom>
        </p:spPr>
      </p:pic>
      <p:pic>
        <p:nvPicPr>
          <p:cNvPr id="22" name="Picture 21">
            <a:extLst>
              <a:ext uri="{FF2B5EF4-FFF2-40B4-BE49-F238E27FC236}">
                <a16:creationId xmlns:a16="http://schemas.microsoft.com/office/drawing/2014/main" id="{C14FDFA8-9D4D-5118-C108-7CF49E635781}"/>
              </a:ext>
            </a:extLst>
          </p:cNvPr>
          <p:cNvPicPr>
            <a:picLocks noChangeAspect="1"/>
          </p:cNvPicPr>
          <p:nvPr/>
        </p:nvPicPr>
        <p:blipFill>
          <a:blip r:embed="rId13"/>
          <a:stretch>
            <a:fillRect/>
          </a:stretch>
        </p:blipFill>
        <p:spPr>
          <a:xfrm>
            <a:off x="2533138" y="4318477"/>
            <a:ext cx="1113301" cy="1019517"/>
          </a:xfrm>
          <a:prstGeom prst="rect">
            <a:avLst/>
          </a:prstGeom>
        </p:spPr>
      </p:pic>
      <p:pic>
        <p:nvPicPr>
          <p:cNvPr id="23" name="Picture 22">
            <a:extLst>
              <a:ext uri="{FF2B5EF4-FFF2-40B4-BE49-F238E27FC236}">
                <a16:creationId xmlns:a16="http://schemas.microsoft.com/office/drawing/2014/main" id="{D40FBE34-4BBE-C908-56F6-D05C099DF614}"/>
              </a:ext>
            </a:extLst>
          </p:cNvPr>
          <p:cNvPicPr>
            <a:picLocks noChangeAspect="1"/>
          </p:cNvPicPr>
          <p:nvPr/>
        </p:nvPicPr>
        <p:blipFill>
          <a:blip r:embed="rId14"/>
          <a:stretch>
            <a:fillRect/>
          </a:stretch>
        </p:blipFill>
        <p:spPr>
          <a:xfrm>
            <a:off x="7178100" y="4382745"/>
            <a:ext cx="2952370" cy="751700"/>
          </a:xfrm>
          <a:prstGeom prst="rect">
            <a:avLst/>
          </a:prstGeom>
        </p:spPr>
      </p:pic>
    </p:spTree>
    <p:extLst>
      <p:ext uri="{BB962C8B-B14F-4D97-AF65-F5344CB8AC3E}">
        <p14:creationId xmlns:p14="http://schemas.microsoft.com/office/powerpoint/2010/main" val="2412696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lgn="r">
              <a:defRPr sz="800">
                <a:solidFill>
                  <a:srgbClr val="273896"/>
                </a:solidFill>
                <a:latin typeface="Futura Book"/>
                <a:cs typeface="Futura Book"/>
              </a:defRPr>
            </a:lvl1pPr>
          </a:lstStyle>
          <a:p>
            <a:fld id="{5ABA0000-C02D-A944-A823-890FD7956F71}" type="slidenum">
              <a:rPr lang="en-US" smtClean="0"/>
              <a:pPr/>
              <a:t>20</a:t>
            </a:fld>
            <a:endParaRPr lang="en-US" dirty="0"/>
          </a:p>
        </p:txBody>
      </p:sp>
      <p:sp>
        <p:nvSpPr>
          <p:cNvPr id="3" name="Content Placeholder 2">
            <a:extLst>
              <a:ext uri="{FF2B5EF4-FFF2-40B4-BE49-F238E27FC236}">
                <a16:creationId xmlns:a16="http://schemas.microsoft.com/office/drawing/2014/main" id="{ED4F0BC8-3221-17C9-30F7-101D080C9E45}"/>
              </a:ext>
            </a:extLst>
          </p:cNvPr>
          <p:cNvSpPr>
            <a:spLocks noGrp="1"/>
          </p:cNvSpPr>
          <p:nvPr>
            <p:ph idx="1"/>
          </p:nvPr>
        </p:nvSpPr>
        <p:spPr/>
        <p:txBody>
          <a:bodyPr>
            <a:normAutofit/>
          </a:bodyPr>
          <a:lstStyle/>
          <a:p>
            <a:r>
              <a:rPr lang="en-US" sz="2000" b="1" dirty="0"/>
              <a:t>Goal</a:t>
            </a:r>
            <a:r>
              <a:rPr lang="en-US" sz="2000" dirty="0"/>
              <a:t> is to investigate statistical power to detect trends in metapopulations of marine mammals where disturbance and sampling may not be uniformly distributed.</a:t>
            </a:r>
          </a:p>
          <a:p>
            <a:r>
              <a:rPr lang="en-US" sz="2000" dirty="0"/>
              <a:t>We have developed a </a:t>
            </a:r>
            <a:r>
              <a:rPr lang="en-US" sz="2000" b="1" dirty="0"/>
              <a:t>simulation tool </a:t>
            </a:r>
            <a:r>
              <a:rPr lang="en-US" sz="2000" dirty="0"/>
              <a:t>to evaluate statistical power under different scenarios</a:t>
            </a:r>
          </a:p>
        </p:txBody>
      </p:sp>
      <p:sp>
        <p:nvSpPr>
          <p:cNvPr id="6" name="TextBox 5">
            <a:extLst>
              <a:ext uri="{FF2B5EF4-FFF2-40B4-BE49-F238E27FC236}">
                <a16:creationId xmlns:a16="http://schemas.microsoft.com/office/drawing/2014/main" id="{8086410A-37D5-F860-6739-8FC67F7179A2}"/>
              </a:ext>
            </a:extLst>
          </p:cNvPr>
          <p:cNvSpPr txBox="1"/>
          <p:nvPr/>
        </p:nvSpPr>
        <p:spPr>
          <a:xfrm>
            <a:off x="1993739" y="2737352"/>
            <a:ext cx="2476983" cy="369332"/>
          </a:xfrm>
          <a:prstGeom prst="rect">
            <a:avLst/>
          </a:prstGeom>
          <a:noFill/>
        </p:spPr>
        <p:txBody>
          <a:bodyPr wrap="square" rtlCol="0">
            <a:spAutoFit/>
          </a:bodyPr>
          <a:lstStyle/>
          <a:p>
            <a:r>
              <a:rPr lang="en-US" dirty="0"/>
              <a:t>Population Simulation </a:t>
            </a:r>
          </a:p>
        </p:txBody>
      </p:sp>
      <p:sp>
        <p:nvSpPr>
          <p:cNvPr id="7" name="TextBox 6">
            <a:extLst>
              <a:ext uri="{FF2B5EF4-FFF2-40B4-BE49-F238E27FC236}">
                <a16:creationId xmlns:a16="http://schemas.microsoft.com/office/drawing/2014/main" id="{16191CA4-B4DE-3E0A-1E6E-ECFF1B7BC1E9}"/>
              </a:ext>
            </a:extLst>
          </p:cNvPr>
          <p:cNvSpPr txBox="1"/>
          <p:nvPr/>
        </p:nvSpPr>
        <p:spPr>
          <a:xfrm>
            <a:off x="5271303" y="2737352"/>
            <a:ext cx="2476983" cy="369332"/>
          </a:xfrm>
          <a:prstGeom prst="rect">
            <a:avLst/>
          </a:prstGeom>
          <a:noFill/>
        </p:spPr>
        <p:txBody>
          <a:bodyPr wrap="square" rtlCol="0">
            <a:spAutoFit/>
          </a:bodyPr>
          <a:lstStyle/>
          <a:p>
            <a:r>
              <a:rPr lang="en-US" dirty="0"/>
              <a:t>Survey Simulation</a:t>
            </a:r>
          </a:p>
        </p:txBody>
      </p:sp>
      <p:sp>
        <p:nvSpPr>
          <p:cNvPr id="8" name="TextBox 7">
            <a:extLst>
              <a:ext uri="{FF2B5EF4-FFF2-40B4-BE49-F238E27FC236}">
                <a16:creationId xmlns:a16="http://schemas.microsoft.com/office/drawing/2014/main" id="{EA357FA2-3D3A-7C49-6B3F-5EE2BE0CB3A8}"/>
              </a:ext>
            </a:extLst>
          </p:cNvPr>
          <p:cNvSpPr txBox="1"/>
          <p:nvPr/>
        </p:nvSpPr>
        <p:spPr>
          <a:xfrm>
            <a:off x="8285820" y="2747051"/>
            <a:ext cx="2476983" cy="369332"/>
          </a:xfrm>
          <a:prstGeom prst="rect">
            <a:avLst/>
          </a:prstGeom>
          <a:noFill/>
        </p:spPr>
        <p:txBody>
          <a:bodyPr wrap="square" rtlCol="0">
            <a:spAutoFit/>
          </a:bodyPr>
          <a:lstStyle/>
          <a:p>
            <a:r>
              <a:rPr lang="en-US" dirty="0"/>
              <a:t>Model Simulation</a:t>
            </a:r>
          </a:p>
        </p:txBody>
      </p:sp>
      <p:pic>
        <p:nvPicPr>
          <p:cNvPr id="1026" name="Picture 2">
            <a:extLst>
              <a:ext uri="{FF2B5EF4-FFF2-40B4-BE49-F238E27FC236}">
                <a16:creationId xmlns:a16="http://schemas.microsoft.com/office/drawing/2014/main" id="{53C830A0-0A6E-1F3F-E85D-DCF39AF3C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656" y="3284118"/>
            <a:ext cx="1606530" cy="4740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EEB9A8D-0025-16B3-5E90-D845A1781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004" y="3793289"/>
            <a:ext cx="1606530" cy="4740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D5F39EF-9B49-1572-DC40-FE75623A5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739" y="4285464"/>
            <a:ext cx="1606530" cy="474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p of study area, survey effort, and beaked whale sightings. Study area ( A &lt; 1.142 6 10 6 km 2 ) demarcated by extent of on-effort transect lines, US EEZ boundary (dotted line), and sighting locations of Cuvier’s beaked whale ( Z. cavirostris ), Baird’s beaked whale ( B. bairdii ), and Mesoplodon spp., from 1991–2008 (from US Marine Mammal Stock assessments [16]). doi:10.1371/journal.pone.0052770.g002 ">
            <a:extLst>
              <a:ext uri="{FF2B5EF4-FFF2-40B4-BE49-F238E27FC236}">
                <a16:creationId xmlns:a16="http://schemas.microsoft.com/office/drawing/2014/main" id="{F2AB1FCA-765F-C381-075A-2CB3C53984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4930"/>
          <a:stretch/>
        </p:blipFill>
        <p:spPr bwMode="auto">
          <a:xfrm>
            <a:off x="5271303" y="3284118"/>
            <a:ext cx="1781073" cy="244370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7C22885-EA99-6853-7A19-06BA7FF56293}"/>
              </a:ext>
            </a:extLst>
          </p:cNvPr>
          <p:cNvCxnSpPr>
            <a:endCxn id="7" idx="1"/>
          </p:cNvCxnSpPr>
          <p:nvPr/>
        </p:nvCxnSpPr>
        <p:spPr>
          <a:xfrm flipV="1">
            <a:off x="4470722" y="2922018"/>
            <a:ext cx="800581" cy="969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F7FD6FC5-C7ED-ABB7-877D-A3C3C679C04A}"/>
              </a:ext>
            </a:extLst>
          </p:cNvPr>
          <p:cNvCxnSpPr/>
          <p:nvPr/>
        </p:nvCxnSpPr>
        <p:spPr>
          <a:xfrm flipV="1">
            <a:off x="7366624" y="2934147"/>
            <a:ext cx="800581" cy="969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pic>
        <p:nvPicPr>
          <p:cNvPr id="14" name="Picture 13">
            <a:extLst>
              <a:ext uri="{FF2B5EF4-FFF2-40B4-BE49-F238E27FC236}">
                <a16:creationId xmlns:a16="http://schemas.microsoft.com/office/drawing/2014/main" id="{D4FE360F-FCE8-1A87-5622-844405E3FDED}"/>
              </a:ext>
            </a:extLst>
          </p:cNvPr>
          <p:cNvPicPr>
            <a:picLocks noChangeAspect="1"/>
          </p:cNvPicPr>
          <p:nvPr/>
        </p:nvPicPr>
        <p:blipFill>
          <a:blip r:embed="rId5"/>
          <a:stretch>
            <a:fillRect/>
          </a:stretch>
        </p:blipFill>
        <p:spPr>
          <a:xfrm>
            <a:off x="7978756" y="3370551"/>
            <a:ext cx="2725535" cy="1887650"/>
          </a:xfrm>
          <a:prstGeom prst="rect">
            <a:avLst/>
          </a:prstGeom>
        </p:spPr>
      </p:pic>
      <p:sp>
        <p:nvSpPr>
          <p:cNvPr id="15" name="Title 1">
            <a:extLst>
              <a:ext uri="{FF2B5EF4-FFF2-40B4-BE49-F238E27FC236}">
                <a16:creationId xmlns:a16="http://schemas.microsoft.com/office/drawing/2014/main" id="{B7774809-01D2-7394-FE07-3F2E920CA113}"/>
              </a:ext>
            </a:extLst>
          </p:cNvPr>
          <p:cNvSpPr>
            <a:spLocks noGrp="1"/>
          </p:cNvSpPr>
          <p:nvPr>
            <p:ph type="title"/>
          </p:nvPr>
        </p:nvSpPr>
        <p:spPr>
          <a:xfrm>
            <a:off x="2941320" y="296863"/>
            <a:ext cx="8732520" cy="755650"/>
          </a:xfrm>
        </p:spPr>
        <p:txBody>
          <a:bodyPr/>
          <a:lstStyle/>
          <a:p>
            <a:r>
              <a:rPr lang="en-GB" dirty="0"/>
              <a:t>TASK 3: POWER </a:t>
            </a:r>
            <a:r>
              <a:rPr lang="en-GB" dirty="0" err="1"/>
              <a:t>oF</a:t>
            </a:r>
            <a:r>
              <a:rPr lang="en-GB" dirty="0"/>
              <a:t> MSM EFFORT – IPM SIM TOOL</a:t>
            </a:r>
          </a:p>
        </p:txBody>
      </p:sp>
    </p:spTree>
    <p:extLst>
      <p:ext uri="{BB962C8B-B14F-4D97-AF65-F5344CB8AC3E}">
        <p14:creationId xmlns:p14="http://schemas.microsoft.com/office/powerpoint/2010/main" val="333732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Jif Creamy Peanut Butter, 40 oz - Walmart.com">
            <a:extLst>
              <a:ext uri="{FF2B5EF4-FFF2-40B4-BE49-F238E27FC236}">
                <a16:creationId xmlns:a16="http://schemas.microsoft.com/office/drawing/2014/main" id="{75B28513-F92B-70D8-8F4D-2C9FFD78D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999" y="2609239"/>
            <a:ext cx="1130023" cy="113002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5"/>
          <p:cNvSpPr>
            <a:spLocks noGrp="1"/>
          </p:cNvSpPr>
          <p:nvPr>
            <p:ph type="sldNum" sz="quarter" idx="12"/>
          </p:nvPr>
        </p:nvSpPr>
        <p:spPr/>
        <p:txBody>
          <a:bodyPr/>
          <a:lstStyle>
            <a:lvl1pPr algn="r">
              <a:defRPr sz="800">
                <a:solidFill>
                  <a:srgbClr val="273896"/>
                </a:solidFill>
                <a:latin typeface="Futura Book"/>
                <a:cs typeface="Futura Book"/>
              </a:defRPr>
            </a:lvl1pPr>
          </a:lstStyle>
          <a:p>
            <a:fld id="{5ABA0000-C02D-A944-A823-890FD7956F71}" type="slidenum">
              <a:rPr lang="en-US" smtClean="0"/>
              <a:pPr/>
              <a:t>21</a:t>
            </a:fld>
            <a:endParaRPr lang="en-US" dirty="0"/>
          </a:p>
        </p:txBody>
      </p:sp>
      <p:sp>
        <p:nvSpPr>
          <p:cNvPr id="3" name="Content Placeholder 2">
            <a:extLst>
              <a:ext uri="{FF2B5EF4-FFF2-40B4-BE49-F238E27FC236}">
                <a16:creationId xmlns:a16="http://schemas.microsoft.com/office/drawing/2014/main" id="{CE052692-8087-89AA-3BAA-AFB6E934601D}"/>
              </a:ext>
            </a:extLst>
          </p:cNvPr>
          <p:cNvSpPr>
            <a:spLocks noGrp="1"/>
          </p:cNvSpPr>
          <p:nvPr>
            <p:ph idx="1"/>
          </p:nvPr>
        </p:nvSpPr>
        <p:spPr>
          <a:xfrm>
            <a:off x="471577" y="1188720"/>
            <a:ext cx="10972800" cy="4619220"/>
          </a:xfrm>
        </p:spPr>
        <p:txBody>
          <a:bodyPr>
            <a:normAutofit/>
          </a:bodyPr>
          <a:lstStyle/>
          <a:p>
            <a:r>
              <a:rPr lang="en-US" sz="2000" b="1" dirty="0"/>
              <a:t>Model Simulation</a:t>
            </a:r>
          </a:p>
          <a:p>
            <a:pPr lvl="1"/>
            <a:r>
              <a:rPr lang="en-US" sz="2000" dirty="0"/>
              <a:t>State-space Bayesian integrated population model</a:t>
            </a:r>
          </a:p>
          <a:p>
            <a:pPr lvl="1"/>
            <a:r>
              <a:rPr lang="en-US" sz="2000" dirty="0"/>
              <a:t>Central population process model is linked to three observational </a:t>
            </a:r>
            <a:r>
              <a:rPr lang="en-US" sz="2000" dirty="0" err="1"/>
              <a:t>submodels</a:t>
            </a:r>
            <a:r>
              <a:rPr lang="en-US" sz="2000" dirty="0"/>
              <a:t> </a:t>
            </a:r>
          </a:p>
          <a:p>
            <a:pPr lvl="2"/>
            <a:r>
              <a:rPr lang="en-US" sz="2000" dirty="0"/>
              <a:t>(with potential to add more – red box)</a:t>
            </a:r>
          </a:p>
        </p:txBody>
      </p:sp>
      <p:sp>
        <p:nvSpPr>
          <p:cNvPr id="6" name="Title 1">
            <a:extLst>
              <a:ext uri="{FF2B5EF4-FFF2-40B4-BE49-F238E27FC236}">
                <a16:creationId xmlns:a16="http://schemas.microsoft.com/office/drawing/2014/main" id="{2DDCA05D-89B3-C401-B50B-ED9455F2EF3C}"/>
              </a:ext>
            </a:extLst>
          </p:cNvPr>
          <p:cNvSpPr>
            <a:spLocks noGrp="1"/>
          </p:cNvSpPr>
          <p:nvPr>
            <p:ph type="title"/>
          </p:nvPr>
        </p:nvSpPr>
        <p:spPr>
          <a:xfrm>
            <a:off x="3169920" y="296602"/>
            <a:ext cx="8412481" cy="755348"/>
          </a:xfrm>
        </p:spPr>
        <p:txBody>
          <a:bodyPr/>
          <a:lstStyle/>
          <a:p>
            <a:r>
              <a:rPr lang="en-GB" dirty="0"/>
              <a:t>TASK 3: POWER </a:t>
            </a:r>
            <a:r>
              <a:rPr lang="en-GB" dirty="0" err="1"/>
              <a:t>oF</a:t>
            </a:r>
            <a:r>
              <a:rPr lang="en-GB" dirty="0"/>
              <a:t> MSM EFFORT – IPM SIM TOOL</a:t>
            </a:r>
          </a:p>
        </p:txBody>
      </p:sp>
      <p:sp>
        <p:nvSpPr>
          <p:cNvPr id="7" name="TextBox 6">
            <a:extLst>
              <a:ext uri="{FF2B5EF4-FFF2-40B4-BE49-F238E27FC236}">
                <a16:creationId xmlns:a16="http://schemas.microsoft.com/office/drawing/2014/main" id="{3C797109-6B5A-2A2E-BF1C-0AD7982DE830}"/>
              </a:ext>
            </a:extLst>
          </p:cNvPr>
          <p:cNvSpPr txBox="1"/>
          <p:nvPr/>
        </p:nvSpPr>
        <p:spPr>
          <a:xfrm>
            <a:off x="6193764" y="2406177"/>
            <a:ext cx="3032760" cy="1384995"/>
          </a:xfrm>
          <a:prstGeom prst="rect">
            <a:avLst/>
          </a:prstGeom>
          <a:noFill/>
          <a:ln w="19050">
            <a:solidFill>
              <a:srgbClr val="C00000"/>
            </a:solidFill>
            <a:prstDash val="sysDash"/>
          </a:ln>
        </p:spPr>
        <p:txBody>
          <a:bodyPr wrap="square" rtlCol="0">
            <a:spAutoFit/>
          </a:bodyPr>
          <a:lstStyle/>
          <a:p>
            <a:r>
              <a:rPr lang="en-FI" sz="1200" b="1" dirty="0"/>
              <a:t>Demographic information</a:t>
            </a:r>
          </a:p>
          <a:p>
            <a:endParaRPr lang="en-FI" sz="1200" b="1" dirty="0"/>
          </a:p>
          <a:p>
            <a:endParaRPr lang="en-FI" sz="1200" b="1" dirty="0"/>
          </a:p>
          <a:p>
            <a:endParaRPr lang="en-FI" sz="1200" b="1" dirty="0"/>
          </a:p>
          <a:p>
            <a:endParaRPr lang="en-FI" sz="1200" b="1" dirty="0"/>
          </a:p>
          <a:p>
            <a:endParaRPr lang="en-FI" sz="1200" b="1" dirty="0"/>
          </a:p>
          <a:p>
            <a:endParaRPr lang="en-FI" sz="1200" b="1" dirty="0"/>
          </a:p>
        </p:txBody>
      </p:sp>
      <p:sp>
        <p:nvSpPr>
          <p:cNvPr id="8" name="Oval 7">
            <a:extLst>
              <a:ext uri="{FF2B5EF4-FFF2-40B4-BE49-F238E27FC236}">
                <a16:creationId xmlns:a16="http://schemas.microsoft.com/office/drawing/2014/main" id="{D8713F59-DAC0-AC89-C53D-562D5C5A96A6}"/>
              </a:ext>
            </a:extLst>
          </p:cNvPr>
          <p:cNvSpPr/>
          <p:nvPr/>
        </p:nvSpPr>
        <p:spPr>
          <a:xfrm>
            <a:off x="6410135" y="2782337"/>
            <a:ext cx="1018069" cy="32691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FI" sz="1050" dirty="0">
                <a:solidFill>
                  <a:schemeClr val="tx1"/>
                </a:solidFill>
              </a:rPr>
              <a:t>A:C ratio</a:t>
            </a:r>
          </a:p>
        </p:txBody>
      </p:sp>
      <p:sp>
        <p:nvSpPr>
          <p:cNvPr id="9" name="Oval 8">
            <a:extLst>
              <a:ext uri="{FF2B5EF4-FFF2-40B4-BE49-F238E27FC236}">
                <a16:creationId xmlns:a16="http://schemas.microsoft.com/office/drawing/2014/main" id="{CD4A8DF6-AF86-F1A5-2185-DCBC89095D9A}"/>
              </a:ext>
            </a:extLst>
          </p:cNvPr>
          <p:cNvSpPr/>
          <p:nvPr/>
        </p:nvSpPr>
        <p:spPr>
          <a:xfrm>
            <a:off x="6364415" y="3239537"/>
            <a:ext cx="1155229" cy="41404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FI" sz="1050" dirty="0">
                <a:solidFill>
                  <a:schemeClr val="tx1"/>
                </a:solidFill>
              </a:rPr>
              <a:t>Prop. immature</a:t>
            </a:r>
          </a:p>
        </p:txBody>
      </p:sp>
      <p:sp>
        <p:nvSpPr>
          <p:cNvPr id="10" name="Oval 9">
            <a:extLst>
              <a:ext uri="{FF2B5EF4-FFF2-40B4-BE49-F238E27FC236}">
                <a16:creationId xmlns:a16="http://schemas.microsoft.com/office/drawing/2014/main" id="{A4C82B42-EA56-1E30-09BE-B904782119F9}"/>
              </a:ext>
            </a:extLst>
          </p:cNvPr>
          <p:cNvSpPr/>
          <p:nvPr/>
        </p:nvSpPr>
        <p:spPr>
          <a:xfrm>
            <a:off x="7595843" y="2948163"/>
            <a:ext cx="1524001" cy="41404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tx1"/>
                </a:solidFill>
              </a:rPr>
              <a:t>S</a:t>
            </a:r>
            <a:r>
              <a:rPr lang="en-FI" sz="1050" dirty="0">
                <a:solidFill>
                  <a:schemeClr val="tx1"/>
                </a:solidFill>
              </a:rPr>
              <a:t>tage-specific survival</a:t>
            </a:r>
          </a:p>
        </p:txBody>
      </p:sp>
      <p:sp>
        <p:nvSpPr>
          <p:cNvPr id="11" name="TextBox 10">
            <a:extLst>
              <a:ext uri="{FF2B5EF4-FFF2-40B4-BE49-F238E27FC236}">
                <a16:creationId xmlns:a16="http://schemas.microsoft.com/office/drawing/2014/main" id="{C2097FA8-077C-7348-14CC-45B9D10F740B}"/>
              </a:ext>
            </a:extLst>
          </p:cNvPr>
          <p:cNvSpPr txBox="1"/>
          <p:nvPr/>
        </p:nvSpPr>
        <p:spPr>
          <a:xfrm>
            <a:off x="9265057" y="2413286"/>
            <a:ext cx="3032760" cy="1384995"/>
          </a:xfrm>
          <a:prstGeom prst="rect">
            <a:avLst/>
          </a:prstGeom>
          <a:noFill/>
          <a:ln w="19050">
            <a:solidFill>
              <a:srgbClr val="C00000"/>
            </a:solidFill>
            <a:prstDash val="sysDash"/>
          </a:ln>
        </p:spPr>
        <p:txBody>
          <a:bodyPr wrap="square" lIns="91440" tIns="45720" rIns="91440" bIns="45720" rtlCol="0" anchor="t">
            <a:spAutoFit/>
          </a:bodyPr>
          <a:lstStyle/>
          <a:p>
            <a:r>
              <a:rPr lang="en-FI" sz="1200" b="1">
                <a:cs typeface="Arial"/>
              </a:rPr>
              <a:t>Environmental - links</a:t>
            </a:r>
            <a:endParaRPr lang="en-FI" sz="1200" b="1" dirty="0"/>
          </a:p>
          <a:p>
            <a:endParaRPr lang="en-FI" sz="1200" b="1" dirty="0"/>
          </a:p>
          <a:p>
            <a:endParaRPr lang="en-FI" sz="1200" b="1" dirty="0"/>
          </a:p>
          <a:p>
            <a:endParaRPr lang="en-FI" sz="1200" b="1" dirty="0"/>
          </a:p>
          <a:p>
            <a:endParaRPr lang="en-FI" sz="1200" b="1" dirty="0"/>
          </a:p>
          <a:p>
            <a:endParaRPr lang="en-FI" sz="1200" b="1" dirty="0"/>
          </a:p>
          <a:p>
            <a:endParaRPr lang="en-FI" sz="1200" b="1" dirty="0"/>
          </a:p>
        </p:txBody>
      </p:sp>
      <p:sp>
        <p:nvSpPr>
          <p:cNvPr id="12" name="Oval 11">
            <a:extLst>
              <a:ext uri="{FF2B5EF4-FFF2-40B4-BE49-F238E27FC236}">
                <a16:creationId xmlns:a16="http://schemas.microsoft.com/office/drawing/2014/main" id="{644F5512-6C98-0310-66EB-93CA3825F248}"/>
              </a:ext>
            </a:extLst>
          </p:cNvPr>
          <p:cNvSpPr/>
          <p:nvPr/>
        </p:nvSpPr>
        <p:spPr>
          <a:xfrm>
            <a:off x="9481428" y="2693491"/>
            <a:ext cx="1018069" cy="411577"/>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FI" sz="1050">
                <a:solidFill>
                  <a:schemeClr val="tx1"/>
                </a:solidFill>
              </a:rPr>
              <a:t>Prey</a:t>
            </a:r>
          </a:p>
        </p:txBody>
      </p:sp>
      <p:sp>
        <p:nvSpPr>
          <p:cNvPr id="13" name="Oval 12">
            <a:extLst>
              <a:ext uri="{FF2B5EF4-FFF2-40B4-BE49-F238E27FC236}">
                <a16:creationId xmlns:a16="http://schemas.microsoft.com/office/drawing/2014/main" id="{79910086-2BED-3EA1-8DA6-17B000864DDF}"/>
              </a:ext>
            </a:extLst>
          </p:cNvPr>
          <p:cNvSpPr/>
          <p:nvPr/>
        </p:nvSpPr>
        <p:spPr>
          <a:xfrm>
            <a:off x="9435708" y="3246646"/>
            <a:ext cx="1155229" cy="414042"/>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FI" sz="1050">
                <a:solidFill>
                  <a:schemeClr val="tx1"/>
                </a:solidFill>
              </a:rPr>
              <a:t>Proxies</a:t>
            </a:r>
            <a:endParaRPr lang="en-FI" sz="1050" dirty="0">
              <a:solidFill>
                <a:schemeClr val="tx1"/>
              </a:solidFill>
            </a:endParaRPr>
          </a:p>
        </p:txBody>
      </p:sp>
      <p:sp>
        <p:nvSpPr>
          <p:cNvPr id="14" name="Oval 13">
            <a:extLst>
              <a:ext uri="{FF2B5EF4-FFF2-40B4-BE49-F238E27FC236}">
                <a16:creationId xmlns:a16="http://schemas.microsoft.com/office/drawing/2014/main" id="{DA9CAF50-3483-DE4B-A9B6-09E34C539921}"/>
              </a:ext>
            </a:extLst>
          </p:cNvPr>
          <p:cNvSpPr/>
          <p:nvPr/>
        </p:nvSpPr>
        <p:spPr>
          <a:xfrm>
            <a:off x="10667136" y="2955272"/>
            <a:ext cx="1524001" cy="414041"/>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fi-FI" sz="1050" dirty="0">
                <a:solidFill>
                  <a:schemeClr val="tx1"/>
                </a:solidFill>
              </a:rPr>
              <a:t>Density dependence</a:t>
            </a:r>
            <a:endParaRPr lang="en-US" dirty="0" err="1">
              <a:solidFill>
                <a:schemeClr val="tx1"/>
              </a:solidFill>
            </a:endParaRPr>
          </a:p>
        </p:txBody>
      </p:sp>
      <p:pic>
        <p:nvPicPr>
          <p:cNvPr id="2" name="Picture 2" descr="Hershey's Chocolate (type)">
            <a:extLst>
              <a:ext uri="{FF2B5EF4-FFF2-40B4-BE49-F238E27FC236}">
                <a16:creationId xmlns:a16="http://schemas.microsoft.com/office/drawing/2014/main" id="{8CADB03F-D303-914F-4DE8-807FE86F59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85" r="21527"/>
          <a:stretch/>
        </p:blipFill>
        <p:spPr bwMode="auto">
          <a:xfrm>
            <a:off x="120052" y="4580265"/>
            <a:ext cx="1245939" cy="142748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ealthy Cookie Dough Crumbles for One">
            <a:extLst>
              <a:ext uri="{FF2B5EF4-FFF2-40B4-BE49-F238E27FC236}">
                <a16:creationId xmlns:a16="http://schemas.microsoft.com/office/drawing/2014/main" id="{A14A6E6E-B14F-020A-3E9C-1463206509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4104" y="5146441"/>
            <a:ext cx="882770"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4189184-F1B3-C13A-24EC-574D3432D4DA}"/>
              </a:ext>
            </a:extLst>
          </p:cNvPr>
          <p:cNvPicPr>
            <a:picLocks noChangeAspect="1"/>
          </p:cNvPicPr>
          <p:nvPr/>
        </p:nvPicPr>
        <p:blipFill>
          <a:blip r:embed="rId6"/>
          <a:stretch>
            <a:fillRect/>
          </a:stretch>
        </p:blipFill>
        <p:spPr>
          <a:xfrm>
            <a:off x="1506747" y="2796054"/>
            <a:ext cx="4398614" cy="3046391"/>
          </a:xfrm>
          <a:prstGeom prst="rect">
            <a:avLst/>
          </a:prstGeom>
        </p:spPr>
      </p:pic>
      <p:pic>
        <p:nvPicPr>
          <p:cNvPr id="3078" name="Picture 6" descr="Reese's Peanut Butter Cup S'mores!">
            <a:extLst>
              <a:ext uri="{FF2B5EF4-FFF2-40B4-BE49-F238E27FC236}">
                <a16:creationId xmlns:a16="http://schemas.microsoft.com/office/drawing/2014/main" id="{5621B491-728E-E0FE-FE39-D431F3229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2353" y="4006372"/>
            <a:ext cx="3515331" cy="234355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142C5C5-68B3-FE39-80BB-3866526EDDE8}"/>
              </a:ext>
            </a:extLst>
          </p:cNvPr>
          <p:cNvSpPr txBox="1"/>
          <p:nvPr/>
        </p:nvSpPr>
        <p:spPr>
          <a:xfrm>
            <a:off x="9339533" y="3798281"/>
            <a:ext cx="1345720" cy="2646878"/>
          </a:xfrm>
          <a:prstGeom prst="rect">
            <a:avLst/>
          </a:prstGeom>
          <a:noFill/>
        </p:spPr>
        <p:txBody>
          <a:bodyPr wrap="square" rtlCol="0">
            <a:spAutoFit/>
          </a:bodyPr>
          <a:lstStyle/>
          <a:p>
            <a:r>
              <a:rPr lang="en-FI" sz="16600" dirty="0">
                <a:solidFill>
                  <a:schemeClr val="bg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78"/>
                                        </p:tgtEl>
                                        <p:attrNameLst>
                                          <p:attrName>style.visibility</p:attrName>
                                        </p:attrNameLst>
                                      </p:cBhvr>
                                      <p:to>
                                        <p:strVal val="visible"/>
                                      </p:to>
                                    </p:set>
                                    <p:animEffect transition="in" filter="fade">
                                      <p:cBhvr>
                                        <p:cTn id="36" dur="500"/>
                                        <p:tgtEl>
                                          <p:spTgt spid="3078"/>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lgn="r">
              <a:defRPr sz="800">
                <a:solidFill>
                  <a:srgbClr val="273896"/>
                </a:solidFill>
                <a:latin typeface="Futura Book"/>
                <a:cs typeface="Futura Book"/>
              </a:defRPr>
            </a:lvl1pPr>
          </a:lstStyle>
          <a:p>
            <a:fld id="{5ABA0000-C02D-A944-A823-890FD7956F71}" type="slidenum">
              <a:rPr lang="en-US" smtClean="0"/>
              <a:pPr/>
              <a:t>22</a:t>
            </a:fld>
            <a:endParaRPr lang="en-US" dirty="0"/>
          </a:p>
        </p:txBody>
      </p:sp>
      <p:sp>
        <p:nvSpPr>
          <p:cNvPr id="3" name="Content Placeholder 2">
            <a:extLst>
              <a:ext uri="{FF2B5EF4-FFF2-40B4-BE49-F238E27FC236}">
                <a16:creationId xmlns:a16="http://schemas.microsoft.com/office/drawing/2014/main" id="{ED4F0BC8-3221-17C9-30F7-101D080C9E45}"/>
              </a:ext>
            </a:extLst>
          </p:cNvPr>
          <p:cNvSpPr>
            <a:spLocks noGrp="1"/>
          </p:cNvSpPr>
          <p:nvPr>
            <p:ph idx="1"/>
          </p:nvPr>
        </p:nvSpPr>
        <p:spPr>
          <a:xfrm>
            <a:off x="609600" y="1447800"/>
            <a:ext cx="10099544" cy="4619220"/>
          </a:xfrm>
        </p:spPr>
        <p:txBody>
          <a:bodyPr>
            <a:normAutofit/>
          </a:bodyPr>
          <a:lstStyle/>
          <a:p>
            <a:r>
              <a:rPr lang="en-US" sz="2000" dirty="0"/>
              <a:t>Process will be repeated for </a:t>
            </a:r>
            <a:r>
              <a:rPr lang="en-US" sz="2000" b="1" dirty="0"/>
              <a:t>different scenarios </a:t>
            </a:r>
            <a:r>
              <a:rPr lang="en-US" sz="2000" dirty="0"/>
              <a:t>of carrying capacity, disturbance, survey types and survey intensities</a:t>
            </a:r>
          </a:p>
          <a:p>
            <a:r>
              <a:rPr lang="en-US" sz="2000" dirty="0"/>
              <a:t>Each scenario will be repeated many times to </a:t>
            </a:r>
            <a:r>
              <a:rPr lang="en-US" sz="2000" b="1" dirty="0"/>
              <a:t>estimate expected power </a:t>
            </a:r>
            <a:r>
              <a:rPr lang="en-US" sz="2000" dirty="0"/>
              <a:t>to detect trends</a:t>
            </a:r>
          </a:p>
        </p:txBody>
      </p:sp>
      <p:sp>
        <p:nvSpPr>
          <p:cNvPr id="6" name="TextBox 5">
            <a:extLst>
              <a:ext uri="{FF2B5EF4-FFF2-40B4-BE49-F238E27FC236}">
                <a16:creationId xmlns:a16="http://schemas.microsoft.com/office/drawing/2014/main" id="{8086410A-37D5-F860-6739-8FC67F7179A2}"/>
              </a:ext>
            </a:extLst>
          </p:cNvPr>
          <p:cNvSpPr txBox="1"/>
          <p:nvPr/>
        </p:nvSpPr>
        <p:spPr>
          <a:xfrm>
            <a:off x="1307939" y="2874512"/>
            <a:ext cx="2476983" cy="369332"/>
          </a:xfrm>
          <a:prstGeom prst="rect">
            <a:avLst/>
          </a:prstGeom>
          <a:noFill/>
        </p:spPr>
        <p:txBody>
          <a:bodyPr wrap="square" rtlCol="0">
            <a:spAutoFit/>
          </a:bodyPr>
          <a:lstStyle/>
          <a:p>
            <a:r>
              <a:rPr lang="en-US" dirty="0"/>
              <a:t>Population Simulation </a:t>
            </a:r>
          </a:p>
        </p:txBody>
      </p:sp>
      <p:sp>
        <p:nvSpPr>
          <p:cNvPr id="7" name="TextBox 6">
            <a:extLst>
              <a:ext uri="{FF2B5EF4-FFF2-40B4-BE49-F238E27FC236}">
                <a16:creationId xmlns:a16="http://schemas.microsoft.com/office/drawing/2014/main" id="{16191CA4-B4DE-3E0A-1E6E-ECFF1B7BC1E9}"/>
              </a:ext>
            </a:extLst>
          </p:cNvPr>
          <p:cNvSpPr txBox="1"/>
          <p:nvPr/>
        </p:nvSpPr>
        <p:spPr>
          <a:xfrm>
            <a:off x="4585503" y="2874512"/>
            <a:ext cx="2476983" cy="369332"/>
          </a:xfrm>
          <a:prstGeom prst="rect">
            <a:avLst/>
          </a:prstGeom>
          <a:noFill/>
        </p:spPr>
        <p:txBody>
          <a:bodyPr wrap="square" rtlCol="0">
            <a:spAutoFit/>
          </a:bodyPr>
          <a:lstStyle/>
          <a:p>
            <a:r>
              <a:rPr lang="en-US" dirty="0"/>
              <a:t>Survey Simulation</a:t>
            </a:r>
          </a:p>
        </p:txBody>
      </p:sp>
      <p:sp>
        <p:nvSpPr>
          <p:cNvPr id="8" name="TextBox 7">
            <a:extLst>
              <a:ext uri="{FF2B5EF4-FFF2-40B4-BE49-F238E27FC236}">
                <a16:creationId xmlns:a16="http://schemas.microsoft.com/office/drawing/2014/main" id="{EA357FA2-3D3A-7C49-6B3F-5EE2BE0CB3A8}"/>
              </a:ext>
            </a:extLst>
          </p:cNvPr>
          <p:cNvSpPr txBox="1"/>
          <p:nvPr/>
        </p:nvSpPr>
        <p:spPr>
          <a:xfrm>
            <a:off x="7600020" y="2884211"/>
            <a:ext cx="2476983" cy="369332"/>
          </a:xfrm>
          <a:prstGeom prst="rect">
            <a:avLst/>
          </a:prstGeom>
          <a:noFill/>
        </p:spPr>
        <p:txBody>
          <a:bodyPr wrap="square" rtlCol="0">
            <a:spAutoFit/>
          </a:bodyPr>
          <a:lstStyle/>
          <a:p>
            <a:r>
              <a:rPr lang="en-US" dirty="0"/>
              <a:t>Model Simulation</a:t>
            </a:r>
          </a:p>
        </p:txBody>
      </p:sp>
      <p:pic>
        <p:nvPicPr>
          <p:cNvPr id="1026" name="Picture 2">
            <a:extLst>
              <a:ext uri="{FF2B5EF4-FFF2-40B4-BE49-F238E27FC236}">
                <a16:creationId xmlns:a16="http://schemas.microsoft.com/office/drawing/2014/main" id="{53C830A0-0A6E-1F3F-E85D-DCF39AF3C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856" y="3421278"/>
            <a:ext cx="1606530" cy="4740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EEB9A8D-0025-16B3-5E90-D845A1781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204" y="3930449"/>
            <a:ext cx="1606530" cy="4740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D5F39EF-9B49-1572-DC40-FE75623A5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939" y="4422624"/>
            <a:ext cx="1606530" cy="474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p of study area, survey effort, and beaked whale sightings. Study area ( A &lt; 1.142 6 10 6 km 2 ) demarcated by extent of on-effort transect lines, US EEZ boundary (dotted line), and sighting locations of Cuvier’s beaked whale ( Z. cavirostris ), Baird’s beaked whale ( B. bairdii ), and Mesoplodon spp., from 1991–2008 (from US Marine Mammal Stock assessments [16]). doi:10.1371/journal.pone.0052770.g002 ">
            <a:extLst>
              <a:ext uri="{FF2B5EF4-FFF2-40B4-BE49-F238E27FC236}">
                <a16:creationId xmlns:a16="http://schemas.microsoft.com/office/drawing/2014/main" id="{F2AB1FCA-765F-C381-075A-2CB3C53984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4930"/>
          <a:stretch/>
        </p:blipFill>
        <p:spPr bwMode="auto">
          <a:xfrm>
            <a:off x="4585503" y="3421278"/>
            <a:ext cx="1781073" cy="244370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67C22885-EA99-6853-7A19-06BA7FF56293}"/>
              </a:ext>
            </a:extLst>
          </p:cNvPr>
          <p:cNvCxnSpPr>
            <a:endCxn id="7" idx="1"/>
          </p:cNvCxnSpPr>
          <p:nvPr/>
        </p:nvCxnSpPr>
        <p:spPr>
          <a:xfrm flipV="1">
            <a:off x="3784922" y="3059178"/>
            <a:ext cx="800581" cy="969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F7FD6FC5-C7ED-ABB7-877D-A3C3C679C04A}"/>
              </a:ext>
            </a:extLst>
          </p:cNvPr>
          <p:cNvCxnSpPr/>
          <p:nvPr/>
        </p:nvCxnSpPr>
        <p:spPr>
          <a:xfrm flipV="1">
            <a:off x="6680824" y="3071307"/>
            <a:ext cx="800581" cy="969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pic>
        <p:nvPicPr>
          <p:cNvPr id="14" name="Picture 13">
            <a:extLst>
              <a:ext uri="{FF2B5EF4-FFF2-40B4-BE49-F238E27FC236}">
                <a16:creationId xmlns:a16="http://schemas.microsoft.com/office/drawing/2014/main" id="{D4FE360F-FCE8-1A87-5622-844405E3FDED}"/>
              </a:ext>
            </a:extLst>
          </p:cNvPr>
          <p:cNvPicPr>
            <a:picLocks noChangeAspect="1"/>
          </p:cNvPicPr>
          <p:nvPr/>
        </p:nvPicPr>
        <p:blipFill>
          <a:blip r:embed="rId5"/>
          <a:stretch>
            <a:fillRect/>
          </a:stretch>
        </p:blipFill>
        <p:spPr>
          <a:xfrm>
            <a:off x="7292956" y="3507711"/>
            <a:ext cx="2725535" cy="1887650"/>
          </a:xfrm>
          <a:prstGeom prst="rect">
            <a:avLst/>
          </a:prstGeom>
        </p:spPr>
      </p:pic>
      <p:sp>
        <p:nvSpPr>
          <p:cNvPr id="11" name="Title 1">
            <a:extLst>
              <a:ext uri="{FF2B5EF4-FFF2-40B4-BE49-F238E27FC236}">
                <a16:creationId xmlns:a16="http://schemas.microsoft.com/office/drawing/2014/main" id="{B5DFA00D-D3DB-706A-28E7-9B80EC7B7142}"/>
              </a:ext>
            </a:extLst>
          </p:cNvPr>
          <p:cNvSpPr>
            <a:spLocks noGrp="1"/>
          </p:cNvSpPr>
          <p:nvPr>
            <p:ph type="title"/>
          </p:nvPr>
        </p:nvSpPr>
        <p:spPr>
          <a:xfrm>
            <a:off x="3169920" y="296602"/>
            <a:ext cx="8412481" cy="755348"/>
          </a:xfrm>
        </p:spPr>
        <p:txBody>
          <a:bodyPr/>
          <a:lstStyle/>
          <a:p>
            <a:r>
              <a:rPr lang="en-GB" dirty="0"/>
              <a:t>TASK 3: POWER </a:t>
            </a:r>
            <a:r>
              <a:rPr lang="en-GB" dirty="0" err="1"/>
              <a:t>oF</a:t>
            </a:r>
            <a:r>
              <a:rPr lang="en-GB" dirty="0"/>
              <a:t> MSM EFFORT – IPM SIM TOOL</a:t>
            </a:r>
          </a:p>
        </p:txBody>
      </p:sp>
    </p:spTree>
    <p:extLst>
      <p:ext uri="{BB962C8B-B14F-4D97-AF65-F5344CB8AC3E}">
        <p14:creationId xmlns:p14="http://schemas.microsoft.com/office/powerpoint/2010/main" val="372689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E4D23-BB17-4163-B656-55CE3C804508}"/>
              </a:ext>
            </a:extLst>
          </p:cNvPr>
          <p:cNvSpPr>
            <a:spLocks noGrp="1"/>
          </p:cNvSpPr>
          <p:nvPr>
            <p:ph idx="1"/>
          </p:nvPr>
        </p:nvSpPr>
        <p:spPr>
          <a:xfrm>
            <a:off x="468929" y="1161381"/>
            <a:ext cx="6531819" cy="4828724"/>
          </a:xfrm>
        </p:spPr>
        <p:txBody>
          <a:bodyPr>
            <a:normAutofit fontScale="92500" lnSpcReduction="10000"/>
          </a:bodyPr>
          <a:lstStyle/>
          <a:p>
            <a:r>
              <a:rPr lang="en-US" sz="1800" dirty="0"/>
              <a:t>Process will be repeated for </a:t>
            </a:r>
            <a:r>
              <a:rPr lang="en-US" sz="1800" b="1" dirty="0"/>
              <a:t>different scenarios </a:t>
            </a:r>
            <a:r>
              <a:rPr lang="en-US" sz="1800" dirty="0"/>
              <a:t>of carrying capacity, disturbance, survey types and survey intensities</a:t>
            </a:r>
          </a:p>
          <a:p>
            <a:r>
              <a:rPr lang="en-US" sz="1800" dirty="0"/>
              <a:t>Each scenario will be repeated many times to </a:t>
            </a:r>
            <a:r>
              <a:rPr lang="en-US" sz="1800" b="1" dirty="0"/>
              <a:t>estimate expected power </a:t>
            </a:r>
            <a:r>
              <a:rPr lang="en-US" sz="1800" dirty="0"/>
              <a:t>to detect trends</a:t>
            </a:r>
          </a:p>
          <a:p>
            <a:endParaRPr lang="en-GB" b="1" dirty="0"/>
          </a:p>
          <a:p>
            <a:r>
              <a:rPr lang="en-GB" dirty="0"/>
              <a:t>Simulate a hypothetical population similar to Ziphius in SOCAL as a case study</a:t>
            </a:r>
          </a:p>
          <a:p>
            <a:pPr lvl="1"/>
            <a:r>
              <a:rPr lang="en-GB" dirty="0"/>
              <a:t>A framework that can be adapted for any species/region/scenario.</a:t>
            </a:r>
          </a:p>
          <a:p>
            <a:pPr lvl="1"/>
            <a:r>
              <a:rPr lang="en-GB" dirty="0"/>
              <a:t>Users could specify species, study area size and current density (or density surface).</a:t>
            </a:r>
          </a:p>
          <a:p>
            <a:pPr lvl="1"/>
            <a:r>
              <a:rPr lang="en-GB" dirty="0"/>
              <a:t>Initial model ready in Q3 2023</a:t>
            </a:r>
          </a:p>
          <a:p>
            <a:endParaRPr lang="en-GB" dirty="0"/>
          </a:p>
          <a:p>
            <a:r>
              <a:rPr lang="en-GB" dirty="0"/>
              <a:t>The tool allows simulation of data collection using different types of surveys (line-transect, mark-recapture, passive acoustic monitoring) with different intensities. </a:t>
            </a:r>
          </a:p>
          <a:p>
            <a:pPr lvl="1"/>
            <a:r>
              <a:rPr lang="en-GB" dirty="0"/>
              <a:t>And other </a:t>
            </a:r>
            <a:r>
              <a:rPr lang="en-GB" dirty="0" err="1"/>
              <a:t>submodels</a:t>
            </a:r>
            <a:r>
              <a:rPr lang="en-GB" dirty="0"/>
              <a:t> could be added in future studies.</a:t>
            </a:r>
          </a:p>
          <a:p>
            <a:pPr lvl="2"/>
            <a:r>
              <a:rPr lang="en-GB" dirty="0"/>
              <a:t>Environment</a:t>
            </a:r>
          </a:p>
          <a:p>
            <a:pPr lvl="2"/>
            <a:r>
              <a:rPr lang="en-GB" dirty="0"/>
              <a:t>Demographic parameters etc.</a:t>
            </a:r>
          </a:p>
          <a:p>
            <a:pPr lvl="2"/>
            <a:endParaRPr lang="en-GB" dirty="0"/>
          </a:p>
          <a:p>
            <a:endParaRPr lang="en-GB" dirty="0"/>
          </a:p>
        </p:txBody>
      </p:sp>
      <p:pic>
        <p:nvPicPr>
          <p:cNvPr id="7" name="Picture 6">
            <a:extLst>
              <a:ext uri="{FF2B5EF4-FFF2-40B4-BE49-F238E27FC236}">
                <a16:creationId xmlns:a16="http://schemas.microsoft.com/office/drawing/2014/main" id="{D4A9E262-68FC-F189-CE33-727977130FA5}"/>
              </a:ext>
            </a:extLst>
          </p:cNvPr>
          <p:cNvPicPr>
            <a:picLocks noChangeAspect="1"/>
          </p:cNvPicPr>
          <p:nvPr/>
        </p:nvPicPr>
        <p:blipFill>
          <a:blip r:embed="rId3"/>
          <a:stretch>
            <a:fillRect/>
          </a:stretch>
        </p:blipFill>
        <p:spPr>
          <a:xfrm>
            <a:off x="7437120" y="3575743"/>
            <a:ext cx="4231492" cy="2614683"/>
          </a:xfrm>
          <a:prstGeom prst="rect">
            <a:avLst/>
          </a:prstGeom>
          <a:ln w="12700">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7F329C94-9D87-A28E-22DE-A715EFED592D}"/>
              </a:ext>
            </a:extLst>
          </p:cNvPr>
          <p:cNvPicPr>
            <a:picLocks noChangeAspect="1"/>
          </p:cNvPicPr>
          <p:nvPr/>
        </p:nvPicPr>
        <p:blipFill>
          <a:blip r:embed="rId4"/>
          <a:stretch>
            <a:fillRect/>
          </a:stretch>
        </p:blipFill>
        <p:spPr>
          <a:xfrm>
            <a:off x="8542636" y="1394607"/>
            <a:ext cx="2725535" cy="1887650"/>
          </a:xfrm>
          <a:prstGeom prst="rect">
            <a:avLst/>
          </a:prstGeom>
        </p:spPr>
      </p:pic>
      <p:sp>
        <p:nvSpPr>
          <p:cNvPr id="13" name="Title 1">
            <a:extLst>
              <a:ext uri="{FF2B5EF4-FFF2-40B4-BE49-F238E27FC236}">
                <a16:creationId xmlns:a16="http://schemas.microsoft.com/office/drawing/2014/main" id="{D2938563-33AF-3AEC-7DBF-6E20B8EF45ED}"/>
              </a:ext>
            </a:extLst>
          </p:cNvPr>
          <p:cNvSpPr>
            <a:spLocks noGrp="1"/>
          </p:cNvSpPr>
          <p:nvPr>
            <p:ph type="title"/>
          </p:nvPr>
        </p:nvSpPr>
        <p:spPr>
          <a:xfrm>
            <a:off x="3169920" y="296602"/>
            <a:ext cx="8412481" cy="755348"/>
          </a:xfrm>
        </p:spPr>
        <p:txBody>
          <a:bodyPr/>
          <a:lstStyle/>
          <a:p>
            <a:r>
              <a:rPr lang="en-GB" dirty="0"/>
              <a:t>TASK 3: POWER </a:t>
            </a:r>
            <a:r>
              <a:rPr lang="en-GB" dirty="0" err="1"/>
              <a:t>oF</a:t>
            </a:r>
            <a:r>
              <a:rPr lang="en-GB" dirty="0"/>
              <a:t> MSM EFFORT – IPM SIM TOOL</a:t>
            </a:r>
          </a:p>
        </p:txBody>
      </p:sp>
    </p:spTree>
    <p:extLst>
      <p:ext uri="{BB962C8B-B14F-4D97-AF65-F5344CB8AC3E}">
        <p14:creationId xmlns:p14="http://schemas.microsoft.com/office/powerpoint/2010/main" val="161588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Effect transition="in" filter="fade">
                                      <p:cBhvr>
                                        <p:cTn id="3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Grp="1" noChangeArrowheads="1"/>
          </p:cNvSpPr>
          <p:nvPr>
            <p:ph type="title"/>
          </p:nvPr>
        </p:nvSpPr>
        <p:spPr>
          <a:xfrm>
            <a:off x="2967488" y="296602"/>
            <a:ext cx="8614914" cy="755348"/>
          </a:xfrm>
        </p:spPr>
        <p:txBody>
          <a:bodyPr/>
          <a:lstStyle/>
          <a:p>
            <a:pPr eaLnBrk="1" hangingPunct="1">
              <a:defRPr/>
            </a:pPr>
            <a:r>
              <a:rPr lang="en-US" dirty="0"/>
              <a:t>INITIAL RECOMMENDATIONS FOR MSM SUMMIT?</a:t>
            </a:r>
          </a:p>
        </p:txBody>
      </p:sp>
      <p:sp>
        <p:nvSpPr>
          <p:cNvPr id="5" name="Slide Number Placeholder 5"/>
          <p:cNvSpPr>
            <a:spLocks noGrp="1"/>
          </p:cNvSpPr>
          <p:nvPr>
            <p:ph type="sldNum" sz="quarter" idx="12"/>
          </p:nvPr>
        </p:nvSpPr>
        <p:spPr/>
        <p:txBody>
          <a:bodyPr/>
          <a:lstStyle>
            <a:lvl1pPr algn="r">
              <a:defRPr sz="800">
                <a:solidFill>
                  <a:srgbClr val="273896"/>
                </a:solidFill>
                <a:latin typeface="Futura Book"/>
                <a:cs typeface="Futura Book"/>
              </a:defRPr>
            </a:lvl1pPr>
          </a:lstStyle>
          <a:p>
            <a:fld id="{5ABA0000-C02D-A944-A823-890FD7956F71}" type="slidenum">
              <a:rPr lang="en-US"/>
              <a:pPr/>
              <a:t>24</a:t>
            </a:fld>
            <a:endParaRPr lang="en-US" dirty="0"/>
          </a:p>
        </p:txBody>
      </p:sp>
      <p:sp>
        <p:nvSpPr>
          <p:cNvPr id="9" name="Rectangle 5">
            <a:extLst>
              <a:ext uri="{FF2B5EF4-FFF2-40B4-BE49-F238E27FC236}">
                <a16:creationId xmlns:a16="http://schemas.microsoft.com/office/drawing/2014/main" id="{AD72D9AA-9853-D95E-1D08-E2CBC82BF347}"/>
              </a:ext>
            </a:extLst>
          </p:cNvPr>
          <p:cNvSpPr>
            <a:spLocks noGrp="1" noChangeAspect="1" noChangeArrowheads="1"/>
          </p:cNvSpPr>
          <p:nvPr>
            <p:ph idx="1"/>
          </p:nvPr>
        </p:nvSpPr>
        <p:spPr>
          <a:xfrm>
            <a:off x="457200" y="1238296"/>
            <a:ext cx="11125200" cy="4828724"/>
          </a:xfrm>
        </p:spPr>
        <p:txBody>
          <a:bodyPr>
            <a:normAutofit lnSpcReduction="10000"/>
          </a:bodyPr>
          <a:lstStyle/>
          <a:p>
            <a:r>
              <a:rPr lang="en-GB" sz="2000" b="1" dirty="0">
                <a:latin typeface="Garamond" panose="02020404030301010803" pitchFamily="18" charset="0"/>
              </a:rPr>
              <a:t>Are we collecting useful/appropriate data (</a:t>
            </a:r>
            <a:r>
              <a:rPr lang="en-GB" sz="2000" b="1" dirty="0" err="1">
                <a:latin typeface="Garamond" panose="02020404030301010803" pitchFamily="18" charset="0"/>
              </a:rPr>
              <a:t>wrt</a:t>
            </a:r>
            <a:r>
              <a:rPr lang="en-GB" sz="2000" b="1" dirty="0">
                <a:latin typeface="Garamond" panose="02020404030301010803" pitchFamily="18" charset="0"/>
              </a:rPr>
              <a:t> PCOD for example)? </a:t>
            </a:r>
          </a:p>
          <a:p>
            <a:pPr lvl="1"/>
            <a:r>
              <a:rPr lang="en-GB" sz="2000" dirty="0">
                <a:latin typeface="Garamond" panose="02020404030301010803" pitchFamily="18" charset="0"/>
              </a:rPr>
              <a:t>Yes – likely depends on integration</a:t>
            </a:r>
          </a:p>
          <a:p>
            <a:pPr lvl="2"/>
            <a:r>
              <a:rPr lang="en-GB" sz="2000" b="1" dirty="0">
                <a:latin typeface="Garamond" panose="02020404030301010803" pitchFamily="18" charset="0"/>
              </a:rPr>
              <a:t>Occurrence/Exposure</a:t>
            </a:r>
          </a:p>
          <a:p>
            <a:pPr lvl="3"/>
            <a:r>
              <a:rPr lang="en-GB" dirty="0">
                <a:latin typeface="Garamond" panose="02020404030301010803" pitchFamily="18" charset="0"/>
              </a:rPr>
              <a:t>Long term static PAM</a:t>
            </a:r>
          </a:p>
          <a:p>
            <a:pPr lvl="3"/>
            <a:r>
              <a:rPr lang="en-GB" dirty="0">
                <a:latin typeface="Garamond" panose="02020404030301010803" pitchFamily="18" charset="0"/>
              </a:rPr>
              <a:t>Capture-recapture – photo-ID</a:t>
            </a:r>
          </a:p>
          <a:p>
            <a:pPr lvl="3"/>
            <a:r>
              <a:rPr lang="en-GB" dirty="0">
                <a:latin typeface="Garamond" panose="02020404030301010803" pitchFamily="18" charset="0"/>
              </a:rPr>
              <a:t>Visual surveys</a:t>
            </a:r>
          </a:p>
          <a:p>
            <a:pPr lvl="2"/>
            <a:r>
              <a:rPr lang="en-GB" sz="2000" b="1" dirty="0">
                <a:latin typeface="Garamond" panose="02020404030301010803" pitchFamily="18" charset="0"/>
              </a:rPr>
              <a:t>Response</a:t>
            </a:r>
          </a:p>
          <a:p>
            <a:pPr lvl="3"/>
            <a:r>
              <a:rPr lang="en-GB" dirty="0">
                <a:latin typeface="Garamond" panose="02020404030301010803" pitchFamily="18" charset="0"/>
              </a:rPr>
              <a:t>Telemetry data – could help inform probability of exposure – aggregate exposure</a:t>
            </a:r>
          </a:p>
          <a:p>
            <a:pPr lvl="3"/>
            <a:endParaRPr lang="en-GB" dirty="0">
              <a:latin typeface="Garamond" panose="02020404030301010803" pitchFamily="18" charset="0"/>
            </a:endParaRPr>
          </a:p>
          <a:p>
            <a:r>
              <a:rPr lang="en-GB" sz="2000" b="1" dirty="0">
                <a:latin typeface="Garamond" panose="02020404030301010803" pitchFamily="18" charset="0"/>
              </a:rPr>
              <a:t>Consider integrated approaches</a:t>
            </a:r>
          </a:p>
          <a:p>
            <a:pPr lvl="1"/>
            <a:r>
              <a:rPr lang="en-GB" sz="2000" dirty="0">
                <a:latin typeface="Garamond" panose="02020404030301010803" pitchFamily="18" charset="0"/>
              </a:rPr>
              <a:t>i.e. what to do with these data to maximise ROI? </a:t>
            </a:r>
          </a:p>
          <a:p>
            <a:pPr lvl="1"/>
            <a:r>
              <a:rPr lang="en-GB" sz="2000" dirty="0">
                <a:latin typeface="Garamond" panose="02020404030301010803" pitchFamily="18" charset="0"/>
              </a:rPr>
              <a:t>Value of holistic assessment</a:t>
            </a:r>
          </a:p>
          <a:p>
            <a:pPr marL="0" indent="0">
              <a:buNone/>
            </a:pPr>
            <a:endParaRPr lang="en-GB" sz="2000" dirty="0">
              <a:latin typeface="Garamond" panose="02020404030301010803" pitchFamily="18" charset="0"/>
            </a:endParaRPr>
          </a:p>
          <a:p>
            <a:r>
              <a:rPr lang="en-GB" sz="2000" dirty="0">
                <a:latin typeface="Garamond" panose="02020404030301010803" pitchFamily="18" charset="0"/>
              </a:rPr>
              <a:t>We’ll know more by the end of the year – as energetic and integrated approaches are further developed. </a:t>
            </a:r>
          </a:p>
        </p:txBody>
      </p:sp>
      <p:pic>
        <p:nvPicPr>
          <p:cNvPr id="2" name="Picture 1">
            <a:extLst>
              <a:ext uri="{FF2B5EF4-FFF2-40B4-BE49-F238E27FC236}">
                <a16:creationId xmlns:a16="http://schemas.microsoft.com/office/drawing/2014/main" id="{3479BCC2-D797-9B46-9E05-7EDAEAE5CFD4}"/>
              </a:ext>
            </a:extLst>
          </p:cNvPr>
          <p:cNvPicPr>
            <a:picLocks noChangeAspect="1"/>
          </p:cNvPicPr>
          <p:nvPr/>
        </p:nvPicPr>
        <p:blipFill>
          <a:blip r:embed="rId3"/>
          <a:stretch>
            <a:fillRect/>
          </a:stretch>
        </p:blipFill>
        <p:spPr>
          <a:xfrm>
            <a:off x="8271760" y="1106987"/>
            <a:ext cx="3885734" cy="2401035"/>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29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animEffect transition="in" filter="fade">
                                      <p:cBhvr>
                                        <p:cTn id="13" dur="500"/>
                                        <p:tgtEl>
                                          <p:spTgt spid="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Effect transition="in" filter="fade">
                                      <p:cBhvr>
                                        <p:cTn id="19" dur="500"/>
                                        <p:tgtEl>
                                          <p:spTgt spid="9">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9" end="9"/>
                                            </p:txEl>
                                          </p:spTgt>
                                        </p:tgtEl>
                                        <p:attrNameLst>
                                          <p:attrName>style.visibility</p:attrName>
                                        </p:attrNameLst>
                                      </p:cBhvr>
                                      <p:to>
                                        <p:strVal val="visible"/>
                                      </p:to>
                                    </p:set>
                                    <p:animEffect transition="in" filter="fade">
                                      <p:cBhvr>
                                        <p:cTn id="32" dur="500"/>
                                        <p:tgtEl>
                                          <p:spTgt spid="9">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10" end="10"/>
                                            </p:txEl>
                                          </p:spTgt>
                                        </p:tgtEl>
                                        <p:attrNameLst>
                                          <p:attrName>style.visibility</p:attrName>
                                        </p:attrNameLst>
                                      </p:cBhvr>
                                      <p:to>
                                        <p:strVal val="visible"/>
                                      </p:to>
                                    </p:set>
                                    <p:animEffect transition="in" filter="fade">
                                      <p:cBhvr>
                                        <p:cTn id="35" dur="500"/>
                                        <p:tgtEl>
                                          <p:spTgt spid="9">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xEl>
                                              <p:pRg st="11" end="11"/>
                                            </p:txEl>
                                          </p:spTgt>
                                        </p:tgtEl>
                                        <p:attrNameLst>
                                          <p:attrName>style.visibility</p:attrName>
                                        </p:attrNameLst>
                                      </p:cBhvr>
                                      <p:to>
                                        <p:strVal val="visible"/>
                                      </p:to>
                                    </p:set>
                                    <p:animEffect transition="in" filter="fade">
                                      <p:cBhvr>
                                        <p:cTn id="38" dur="500"/>
                                        <p:tgtEl>
                                          <p:spTgt spid="9">
                                            <p:txEl>
                                              <p:pRg st="11" end="1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13" end="13"/>
                                            </p:txEl>
                                          </p:spTgt>
                                        </p:tgtEl>
                                        <p:attrNameLst>
                                          <p:attrName>style.visibility</p:attrName>
                                        </p:attrNameLst>
                                      </p:cBhvr>
                                      <p:to>
                                        <p:strVal val="visible"/>
                                      </p:to>
                                    </p:set>
                                    <p:animEffect transition="in" filter="fade">
                                      <p:cBhvr>
                                        <p:cTn id="43"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1525A64C-9A14-58CC-AD57-60381571D351}"/>
              </a:ext>
            </a:extLst>
          </p:cNvPr>
          <p:cNvSpPr txBox="1">
            <a:spLocks/>
          </p:cNvSpPr>
          <p:nvPr/>
        </p:nvSpPr>
        <p:spPr>
          <a:xfrm>
            <a:off x="1604916" y="3429000"/>
            <a:ext cx="6323013" cy="1824037"/>
          </a:xfrm>
          <a:prstGeom prst="rect">
            <a:avLst/>
          </a:prstGeom>
        </p:spPr>
        <p:txBody>
          <a:bodyPr vert="horz" lIns="91440" tIns="45720" rIns="91440" bIns="45720" rtlCol="0" anchor="t">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045" indent="-233045">
              <a:defRPr/>
            </a:pPr>
            <a:r>
              <a:rPr lang="en-US" b="1" dirty="0">
                <a:solidFill>
                  <a:schemeClr val="bg1"/>
                </a:solidFill>
                <a:latin typeface="Adobe Garamond Pro"/>
                <a:cs typeface="Adobe Garamond Pro"/>
              </a:rPr>
              <a:t>Cormac Booth</a:t>
            </a:r>
            <a:endParaRPr lang="en-US" dirty="0">
              <a:solidFill>
                <a:schemeClr val="bg1"/>
              </a:solidFill>
            </a:endParaRPr>
          </a:p>
          <a:p>
            <a:pPr marL="233363" indent="-233363">
              <a:defRPr/>
            </a:pPr>
            <a:r>
              <a:rPr lang="en-US" dirty="0">
                <a:solidFill>
                  <a:schemeClr val="bg1"/>
                </a:solidFill>
                <a:latin typeface="Adobe Garamond Pro"/>
                <a:cs typeface="Adobe Garamond Pro"/>
              </a:rPr>
              <a:t>SMRU Consulting, St Andrews</a:t>
            </a:r>
          </a:p>
          <a:p>
            <a:pPr marL="233363" indent="-233363">
              <a:defRPr/>
            </a:pPr>
            <a:r>
              <a:rPr lang="en-US" dirty="0">
                <a:solidFill>
                  <a:schemeClr val="bg1"/>
                </a:solidFill>
                <a:latin typeface="Adobe Garamond Pro"/>
                <a:cs typeface="Adobe Garamond Pro"/>
              </a:rPr>
              <a:t>+358-40-321-9235</a:t>
            </a:r>
          </a:p>
          <a:p>
            <a:pPr marL="233045" indent="-233045">
              <a:defRPr/>
            </a:pPr>
            <a:r>
              <a:rPr lang="en-US" b="1" dirty="0" err="1">
                <a:solidFill>
                  <a:schemeClr val="bg1"/>
                </a:solidFill>
                <a:latin typeface="Adobe Garamond Pro"/>
                <a:cs typeface="Adobe Garamond Pro"/>
              </a:rPr>
              <a:t>cgb@smruconsulting.com</a:t>
            </a:r>
            <a:endParaRPr lang="en-US" b="1" dirty="0">
              <a:solidFill>
                <a:schemeClr val="bg1"/>
              </a:solidFill>
              <a:latin typeface="Adobe Garamond Pro"/>
              <a:cs typeface="Adobe Garamond Pro"/>
            </a:endParaRPr>
          </a:p>
          <a:p>
            <a:pPr marL="233363" indent="-233363">
              <a:defRPr/>
            </a:pPr>
            <a:r>
              <a:rPr lang="en-US" dirty="0">
                <a:solidFill>
                  <a:schemeClr val="bg1"/>
                </a:solidFill>
                <a:latin typeface="Adobe Garamond Pro"/>
                <a:cs typeface="Adobe Garamond Pro"/>
              </a:rPr>
              <a:t>MSM 2023</a:t>
            </a:r>
          </a:p>
          <a:p>
            <a:pPr marL="233363" indent="-233363">
              <a:defRPr/>
            </a:pPr>
            <a:r>
              <a:rPr lang="en-US" dirty="0">
                <a:solidFill>
                  <a:schemeClr val="bg1"/>
                </a:solidFill>
                <a:latin typeface="Adobe Garamond Pro"/>
                <a:cs typeface="Adobe Garamond Pro"/>
              </a:rPr>
              <a:t>April 25</a:t>
            </a:r>
            <a:r>
              <a:rPr lang="en-US" baseline="30000" dirty="0">
                <a:solidFill>
                  <a:schemeClr val="bg1"/>
                </a:solidFill>
                <a:latin typeface="Adobe Garamond Pro"/>
                <a:cs typeface="Adobe Garamond Pro"/>
              </a:rPr>
              <a:t>th</a:t>
            </a:r>
            <a:r>
              <a:rPr lang="en-US" dirty="0">
                <a:solidFill>
                  <a:schemeClr val="bg1"/>
                </a:solidFill>
                <a:latin typeface="Adobe Garamond Pro"/>
                <a:cs typeface="Adobe Garamond Pro"/>
              </a:rPr>
              <a:t> 2023</a:t>
            </a:r>
          </a:p>
          <a:p>
            <a:pPr marL="233363" indent="-233363"/>
            <a:endParaRPr lang="en-US" dirty="0">
              <a:solidFill>
                <a:srgbClr val="273896"/>
              </a:solidFill>
            </a:endParaRPr>
          </a:p>
        </p:txBody>
      </p:sp>
      <p:sp>
        <p:nvSpPr>
          <p:cNvPr id="3" name="Title 1">
            <a:extLst>
              <a:ext uri="{FF2B5EF4-FFF2-40B4-BE49-F238E27FC236}">
                <a16:creationId xmlns:a16="http://schemas.microsoft.com/office/drawing/2014/main" id="{8C8EC386-66DF-5373-6B7A-876190E740B9}"/>
              </a:ext>
            </a:extLst>
          </p:cNvPr>
          <p:cNvSpPr txBox="1">
            <a:spLocks/>
          </p:cNvSpPr>
          <p:nvPr/>
        </p:nvSpPr>
        <p:spPr>
          <a:xfrm>
            <a:off x="1604916" y="1471967"/>
            <a:ext cx="8886825" cy="227401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4200" cap="all" dirty="0">
                <a:solidFill>
                  <a:srgbClr val="62EBF9"/>
                </a:solidFill>
                <a:effectLst>
                  <a:outerShdw blurRad="101600" dist="63500" dir="2700000" algn="tl" rotWithShape="0">
                    <a:srgbClr val="000000">
                      <a:alpha val="25000"/>
                    </a:srgbClr>
                  </a:outerShdw>
                </a:effectLst>
                <a:latin typeface="Futura Book"/>
                <a:cs typeface="Futura Book"/>
              </a:rPr>
              <a:t>Thank YOU!   QUESTIONS?</a:t>
            </a:r>
            <a:endParaRPr lang="en-US" sz="4200" cap="all" dirty="0">
              <a:solidFill>
                <a:srgbClr val="62EBF9"/>
              </a:solidFill>
              <a:effectLst>
                <a:outerShdw blurRad="101600" dist="63500" dir="2700000" algn="tl" rotWithShape="0">
                  <a:srgbClr val="000000">
                    <a:alpha val="25000"/>
                  </a:srgbClr>
                </a:outerShdw>
              </a:effectLst>
              <a:latin typeface="Futura Book"/>
              <a:cs typeface="Futura Book"/>
            </a:endParaRPr>
          </a:p>
        </p:txBody>
      </p:sp>
      <p:pic>
        <p:nvPicPr>
          <p:cNvPr id="4" name="Picture 3">
            <a:extLst>
              <a:ext uri="{FF2B5EF4-FFF2-40B4-BE49-F238E27FC236}">
                <a16:creationId xmlns:a16="http://schemas.microsoft.com/office/drawing/2014/main" id="{E0EA00ED-3103-33D1-B296-06E89BE5AE2C}"/>
              </a:ext>
            </a:extLst>
          </p:cNvPr>
          <p:cNvPicPr>
            <a:picLocks noChangeAspect="1"/>
          </p:cNvPicPr>
          <p:nvPr/>
        </p:nvPicPr>
        <p:blipFill>
          <a:blip r:embed="rId2"/>
          <a:stretch>
            <a:fillRect/>
          </a:stretch>
        </p:blipFill>
        <p:spPr>
          <a:xfrm>
            <a:off x="7690535" y="3745980"/>
            <a:ext cx="3698895" cy="821140"/>
          </a:xfrm>
          <a:prstGeom prst="rect">
            <a:avLst/>
          </a:prstGeom>
        </p:spPr>
      </p:pic>
    </p:spTree>
    <p:extLst>
      <p:ext uri="{BB962C8B-B14F-4D97-AF65-F5344CB8AC3E}">
        <p14:creationId xmlns:p14="http://schemas.microsoft.com/office/powerpoint/2010/main" val="3459121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6139-4620-46CB-9BD1-5447E141E1F2}"/>
              </a:ext>
            </a:extLst>
          </p:cNvPr>
          <p:cNvSpPr>
            <a:spLocks noGrp="1"/>
          </p:cNvSpPr>
          <p:nvPr>
            <p:ph type="title"/>
          </p:nvPr>
        </p:nvSpPr>
        <p:spPr/>
        <p:txBody>
          <a:bodyPr/>
          <a:lstStyle/>
          <a:p>
            <a:r>
              <a:rPr lang="en-GB" dirty="0"/>
              <a:t>Task 1: POTENTIAL Case </a:t>
            </a:r>
            <a:r>
              <a:rPr lang="en-GB" dirty="0" err="1"/>
              <a:t>studIES</a:t>
            </a:r>
            <a:r>
              <a:rPr lang="en-GB" dirty="0"/>
              <a:t> </a:t>
            </a:r>
            <a:endParaRPr lang="en-FI" dirty="0"/>
          </a:p>
        </p:txBody>
      </p:sp>
      <p:pic>
        <p:nvPicPr>
          <p:cNvPr id="17" name="Picture 16" descr="Chart&#10;&#10;Description automatically generated">
            <a:extLst>
              <a:ext uri="{FF2B5EF4-FFF2-40B4-BE49-F238E27FC236}">
                <a16:creationId xmlns:a16="http://schemas.microsoft.com/office/drawing/2014/main" id="{D3618988-B7EC-5557-0FBF-4CCBD0AA5498}"/>
              </a:ext>
            </a:extLst>
          </p:cNvPr>
          <p:cNvPicPr>
            <a:picLocks noChangeAspect="1"/>
          </p:cNvPicPr>
          <p:nvPr/>
        </p:nvPicPr>
        <p:blipFill rotWithShape="1">
          <a:blip r:embed="rId3"/>
          <a:srcRect t="-1064" b="1063"/>
          <a:stretch/>
        </p:blipFill>
        <p:spPr>
          <a:xfrm>
            <a:off x="362310" y="1051950"/>
            <a:ext cx="10852030" cy="4870596"/>
          </a:xfrm>
          <a:prstGeom prst="rect">
            <a:avLst/>
          </a:prstGeom>
        </p:spPr>
      </p:pic>
    </p:spTree>
    <p:extLst>
      <p:ext uri="{BB962C8B-B14F-4D97-AF65-F5344CB8AC3E}">
        <p14:creationId xmlns:p14="http://schemas.microsoft.com/office/powerpoint/2010/main" val="2871902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9B117C-1024-4BBA-A48E-99E1FF8A21B4}"/>
              </a:ext>
            </a:extLst>
          </p:cNvPr>
          <p:cNvSpPr>
            <a:spLocks noGrp="1"/>
          </p:cNvSpPr>
          <p:nvPr>
            <p:ph type="title"/>
          </p:nvPr>
        </p:nvSpPr>
        <p:spPr>
          <a:xfrm>
            <a:off x="3088793" y="296863"/>
            <a:ext cx="8493607" cy="755650"/>
          </a:xfrm>
        </p:spPr>
        <p:txBody>
          <a:bodyPr/>
          <a:lstStyle/>
          <a:p>
            <a:r>
              <a:rPr lang="en-GB" dirty="0"/>
              <a:t>Task 3: explorative power analysis (PAM)</a:t>
            </a:r>
          </a:p>
        </p:txBody>
      </p:sp>
      <p:sp>
        <p:nvSpPr>
          <p:cNvPr id="6" name="Content Placeholder 5">
            <a:extLst>
              <a:ext uri="{FF2B5EF4-FFF2-40B4-BE49-F238E27FC236}">
                <a16:creationId xmlns:a16="http://schemas.microsoft.com/office/drawing/2014/main" id="{A3B546C4-A1F4-492F-93DF-8A87ADC01D7A}"/>
              </a:ext>
            </a:extLst>
          </p:cNvPr>
          <p:cNvSpPr txBox="1">
            <a:spLocks noGrp="1"/>
          </p:cNvSpPr>
          <p:nvPr>
            <p:ph idx="1"/>
          </p:nvPr>
        </p:nvSpPr>
        <p:spPr>
          <a:xfrm>
            <a:off x="609600" y="1479037"/>
            <a:ext cx="5206796" cy="4462760"/>
          </a:xfrm>
          <a:prstGeom prst="rect">
            <a:avLst/>
          </a:prstGeom>
          <a:noFill/>
        </p:spPr>
        <p:txBody>
          <a:bodyPr wrap="square" rtlCol="0">
            <a:spAutoFit/>
          </a:bodyPr>
          <a:lstStyle/>
          <a:p>
            <a:pPr marL="285750" indent="-285750">
              <a:buFont typeface="Arial" panose="020B0604020202020204" pitchFamily="34" charset="0"/>
              <a:buChar char="•"/>
            </a:pPr>
            <a:r>
              <a:rPr lang="en-GB" sz="2000" dirty="0"/>
              <a:t>Power to detect declines increases above 80% after 40 years of monitoring (1% annual declines)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Increasing the number of density estimates per year could potentially increase power while minimizing additional survey costs</a:t>
            </a:r>
          </a:p>
          <a:p>
            <a:pPr lvl="1">
              <a:buFont typeface="Arial" panose="020B0604020202020204" pitchFamily="34" charset="0"/>
              <a:buChar char="•"/>
            </a:pPr>
            <a:r>
              <a:rPr lang="en-GB" sz="2000" dirty="0"/>
              <a:t>But periods need to be independent</a:t>
            </a:r>
          </a:p>
          <a:p>
            <a:pPr lvl="2">
              <a:buFont typeface="Arial" panose="020B0604020202020204" pitchFamily="34" charset="0"/>
              <a:buChar char="•"/>
            </a:pPr>
            <a:r>
              <a:rPr lang="en-GB" sz="2000" dirty="0"/>
              <a:t>Requires assessment of detection rates</a:t>
            </a:r>
          </a:p>
          <a:p>
            <a:pPr lvl="2">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This may be key to earlier detection of a population level change, especially where the population is changing at a lower rate </a:t>
            </a:r>
          </a:p>
        </p:txBody>
      </p:sp>
      <p:sp>
        <p:nvSpPr>
          <p:cNvPr id="13" name="TextBox 12">
            <a:extLst>
              <a:ext uri="{FF2B5EF4-FFF2-40B4-BE49-F238E27FC236}">
                <a16:creationId xmlns:a16="http://schemas.microsoft.com/office/drawing/2014/main" id="{5B173B55-54F1-4F62-90AD-76D481F04947}"/>
              </a:ext>
            </a:extLst>
          </p:cNvPr>
          <p:cNvSpPr txBox="1"/>
          <p:nvPr/>
        </p:nvSpPr>
        <p:spPr>
          <a:xfrm>
            <a:off x="6004193" y="5201005"/>
            <a:ext cx="6051932" cy="584775"/>
          </a:xfrm>
          <a:prstGeom prst="rect">
            <a:avLst/>
          </a:prstGeom>
          <a:noFill/>
        </p:spPr>
        <p:txBody>
          <a:bodyPr wrap="square" rtlCol="0">
            <a:spAutoFit/>
          </a:bodyPr>
          <a:lstStyle/>
          <a:p>
            <a:r>
              <a:rPr lang="en-GB" sz="1600" dirty="0">
                <a:latin typeface="Garamond" panose="02020404030301010803" pitchFamily="18" charset="0"/>
              </a:rPr>
              <a:t>Figure 1: The power to detect a decline using PAM, p&lt;0.05. In this simulation, 5 localising hydrophones were simulated within the array</a:t>
            </a:r>
          </a:p>
        </p:txBody>
      </p:sp>
      <p:pic>
        <p:nvPicPr>
          <p:cNvPr id="3" name="Picture 2" descr="Chart&#10;&#10;Description automatically generated">
            <a:extLst>
              <a:ext uri="{FF2B5EF4-FFF2-40B4-BE49-F238E27FC236}">
                <a16:creationId xmlns:a16="http://schemas.microsoft.com/office/drawing/2014/main" id="{D7C929F3-49AF-41EA-BB4F-1252F212DC96}"/>
              </a:ext>
            </a:extLst>
          </p:cNvPr>
          <p:cNvPicPr>
            <a:picLocks noChangeAspect="1"/>
          </p:cNvPicPr>
          <p:nvPr/>
        </p:nvPicPr>
        <p:blipFill>
          <a:blip r:embed="rId2"/>
          <a:stretch>
            <a:fillRect/>
          </a:stretch>
        </p:blipFill>
        <p:spPr>
          <a:xfrm>
            <a:off x="6375605" y="1208355"/>
            <a:ext cx="4749595" cy="3836807"/>
          </a:xfrm>
          <a:prstGeom prst="rect">
            <a:avLst/>
          </a:prstGeom>
        </p:spPr>
      </p:pic>
      <p:sp>
        <p:nvSpPr>
          <p:cNvPr id="2" name="Rectangle 1">
            <a:extLst>
              <a:ext uri="{FF2B5EF4-FFF2-40B4-BE49-F238E27FC236}">
                <a16:creationId xmlns:a16="http://schemas.microsoft.com/office/drawing/2014/main" id="{0B4A71C0-98EE-E240-02D7-9563B944E205}"/>
              </a:ext>
            </a:extLst>
          </p:cNvPr>
          <p:cNvSpPr/>
          <p:nvPr/>
        </p:nvSpPr>
        <p:spPr>
          <a:xfrm>
            <a:off x="8143335" y="1208355"/>
            <a:ext cx="517585" cy="3484415"/>
          </a:xfrm>
          <a:prstGeom prst="rect">
            <a:avLst/>
          </a:prstGeom>
          <a:gradFill>
            <a:gsLst>
              <a:gs pos="0">
                <a:schemeClr val="accent1">
                  <a:tint val="100000"/>
                  <a:shade val="100000"/>
                  <a:satMod val="130000"/>
                  <a:alpha val="15000"/>
                </a:schemeClr>
              </a:gs>
              <a:gs pos="100000">
                <a:schemeClr val="accent1">
                  <a:tint val="50000"/>
                  <a:shade val="100000"/>
                  <a:satMod val="3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05063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p:txBody>
          <a:bodyPr/>
          <a:lstStyle/>
          <a:p>
            <a:pPr eaLnBrk="1" hangingPunct="1">
              <a:defRPr/>
            </a:pPr>
            <a:r>
              <a:rPr lang="en-US" dirty="0"/>
              <a:t>Background</a:t>
            </a:r>
          </a:p>
        </p:txBody>
      </p:sp>
      <p:sp>
        <p:nvSpPr>
          <p:cNvPr id="40965" name="Rectangle 5"/>
          <p:cNvSpPr>
            <a:spLocks noGrp="1" noChangeAspect="1" noChangeArrowheads="1"/>
          </p:cNvSpPr>
          <p:nvPr>
            <p:ph idx="1"/>
          </p:nvPr>
        </p:nvSpPr>
        <p:spPr>
          <a:xfrm>
            <a:off x="326571" y="1171614"/>
            <a:ext cx="9884229" cy="4828724"/>
          </a:xfrm>
        </p:spPr>
        <p:txBody>
          <a:bodyPr>
            <a:normAutofit/>
          </a:bodyPr>
          <a:lstStyle/>
          <a:p>
            <a:pPr>
              <a:defRPr/>
            </a:pPr>
            <a:r>
              <a:rPr lang="en-US" dirty="0"/>
              <a:t>Population Consequences of Disturbance Framework (Pirotta, et al 2018)</a:t>
            </a:r>
          </a:p>
          <a:p>
            <a:pPr lvl="1">
              <a:defRPr/>
            </a:pPr>
            <a:r>
              <a:rPr lang="en-US" dirty="0"/>
              <a:t>Efforts builds on over a decade of ONR funded PCoD research </a:t>
            </a:r>
          </a:p>
          <a:p>
            <a:pPr lvl="1">
              <a:defRPr/>
            </a:pPr>
            <a:r>
              <a:rPr lang="en-US" b="1" dirty="0"/>
              <a:t>How to monitor best for population changes?</a:t>
            </a:r>
          </a:p>
          <a:p>
            <a:pPr marL="285750" lvl="1" indent="0">
              <a:buNone/>
              <a:defRPr/>
            </a:pPr>
            <a:endParaRPr lang="en-US" dirty="0"/>
          </a:p>
          <a:p>
            <a:pPr eaLnBrk="1" hangingPunct="1">
              <a:defRPr/>
            </a:pPr>
            <a:endParaRPr lang="en-US" dirty="0"/>
          </a:p>
        </p:txBody>
      </p:sp>
      <p:sp>
        <p:nvSpPr>
          <p:cNvPr id="8" name="Slide Number Placeholder 5"/>
          <p:cNvSpPr>
            <a:spLocks noGrp="1"/>
          </p:cNvSpPr>
          <p:nvPr>
            <p:ph type="sldNum" sz="quarter" idx="12"/>
          </p:nvPr>
        </p:nvSpPr>
        <p:spPr/>
        <p:txBody>
          <a:bodyPr/>
          <a:lstStyle>
            <a:lvl1pPr algn="r">
              <a:defRPr sz="800">
                <a:solidFill>
                  <a:srgbClr val="273896"/>
                </a:solidFill>
                <a:latin typeface="Futura Book"/>
                <a:cs typeface="Futura Book"/>
              </a:defRPr>
            </a:lvl1pPr>
          </a:lstStyle>
          <a:p>
            <a:pPr>
              <a:defRPr/>
            </a:pPr>
            <a:fld id="{5ABA0000-C02D-A944-A823-890FD7956F71}" type="slidenum">
              <a:rPr lang="en-US"/>
              <a:pPr>
                <a:defRPr/>
              </a:pPr>
              <a:t>3</a:t>
            </a:fld>
            <a:endParaRPr lang="en-US" dirty="0"/>
          </a:p>
        </p:txBody>
      </p:sp>
      <p:grpSp>
        <p:nvGrpSpPr>
          <p:cNvPr id="35" name="Group 34">
            <a:extLst>
              <a:ext uri="{FF2B5EF4-FFF2-40B4-BE49-F238E27FC236}">
                <a16:creationId xmlns:a16="http://schemas.microsoft.com/office/drawing/2014/main" id="{6A3CB38F-0960-44C3-ABA9-4AF3A6D34234}"/>
              </a:ext>
            </a:extLst>
          </p:cNvPr>
          <p:cNvGrpSpPr/>
          <p:nvPr/>
        </p:nvGrpSpPr>
        <p:grpSpPr>
          <a:xfrm>
            <a:off x="2594606" y="2238386"/>
            <a:ext cx="6492244" cy="3757275"/>
            <a:chOff x="613406" y="1500539"/>
            <a:chExt cx="7401882" cy="4528449"/>
          </a:xfrm>
        </p:grpSpPr>
        <p:pic>
          <p:nvPicPr>
            <p:cNvPr id="4" name="Picture 3">
              <a:extLst>
                <a:ext uri="{FF2B5EF4-FFF2-40B4-BE49-F238E27FC236}">
                  <a16:creationId xmlns:a16="http://schemas.microsoft.com/office/drawing/2014/main" id="{1C302187-E23B-402B-BDA0-6191FBB3BB60}"/>
                </a:ext>
              </a:extLst>
            </p:cNvPr>
            <p:cNvPicPr>
              <a:picLocks noChangeAspect="1"/>
            </p:cNvPicPr>
            <p:nvPr/>
          </p:nvPicPr>
          <p:blipFill>
            <a:blip r:embed="rId3"/>
            <a:stretch>
              <a:fillRect/>
            </a:stretch>
          </p:blipFill>
          <p:spPr>
            <a:xfrm>
              <a:off x="613406" y="1500539"/>
              <a:ext cx="7401882" cy="4528449"/>
            </a:xfrm>
            <a:prstGeom prst="rect">
              <a:avLst/>
            </a:prstGeom>
          </p:spPr>
        </p:pic>
        <p:sp>
          <p:nvSpPr>
            <p:cNvPr id="34" name="Rectangle 33">
              <a:extLst>
                <a:ext uri="{FF2B5EF4-FFF2-40B4-BE49-F238E27FC236}">
                  <a16:creationId xmlns:a16="http://schemas.microsoft.com/office/drawing/2014/main" id="{E2979C24-26D4-4606-8ADD-3D1A23AF1D8E}"/>
                </a:ext>
              </a:extLst>
            </p:cNvPr>
            <p:cNvSpPr/>
            <p:nvPr/>
          </p:nvSpPr>
          <p:spPr>
            <a:xfrm>
              <a:off x="6858000" y="1752600"/>
              <a:ext cx="1157288" cy="5905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grpSp>
      <p:pic>
        <p:nvPicPr>
          <p:cNvPr id="38" name="Picture 2" descr="http://navylive.dodlive.mil/files/2016/01/Office_of_Naval_Research_Official_Logo.jpg">
            <a:extLst>
              <a:ext uri="{FF2B5EF4-FFF2-40B4-BE49-F238E27FC236}">
                <a16:creationId xmlns:a16="http://schemas.microsoft.com/office/drawing/2014/main" id="{E6874911-1FCE-4A39-B5C2-CF8F2C8D81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3963" y="1119151"/>
            <a:ext cx="1722120" cy="785249"/>
          </a:xfrm>
          <a:prstGeom prst="rect">
            <a:avLst/>
          </a:prstGeom>
          <a:noFill/>
          <a:extLst>
            <a:ext uri="{909E8E84-426E-40DD-AFC4-6F175D3DCCD1}">
              <a14:hiddenFill xmlns:a14="http://schemas.microsoft.com/office/drawing/2010/main">
                <a:solidFill>
                  <a:srgbClr val="FFFFFF"/>
                </a:solidFill>
              </a14:hiddenFill>
            </a:ext>
          </a:extLst>
        </p:spPr>
      </p:pic>
      <p:sp>
        <p:nvSpPr>
          <p:cNvPr id="9" name="Notched Right Arrow 6">
            <a:extLst>
              <a:ext uri="{FF2B5EF4-FFF2-40B4-BE49-F238E27FC236}">
                <a16:creationId xmlns:a16="http://schemas.microsoft.com/office/drawing/2014/main" id="{496854D2-9617-4541-B1D4-C74DC91BDEF8}"/>
              </a:ext>
            </a:extLst>
          </p:cNvPr>
          <p:cNvSpPr/>
          <p:nvPr/>
        </p:nvSpPr>
        <p:spPr bwMode="auto">
          <a:xfrm flipH="1">
            <a:off x="4376738" y="2113535"/>
            <a:ext cx="4632008" cy="685800"/>
          </a:xfrm>
          <a:prstGeom prst="notchedRightArrow">
            <a:avLst/>
          </a:prstGeom>
          <a:solidFill>
            <a:srgbClr val="00B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Times New Roman" pitchFamily="18" charset="0"/>
            </a:endParaRPr>
          </a:p>
        </p:txBody>
      </p:sp>
      <p:sp>
        <p:nvSpPr>
          <p:cNvPr id="10" name="TextBox 9">
            <a:extLst>
              <a:ext uri="{FF2B5EF4-FFF2-40B4-BE49-F238E27FC236}">
                <a16:creationId xmlns:a16="http://schemas.microsoft.com/office/drawing/2014/main" id="{CB076D92-8094-4884-908D-3E40AB467CA5}"/>
              </a:ext>
            </a:extLst>
          </p:cNvPr>
          <p:cNvSpPr txBox="1"/>
          <p:nvPr/>
        </p:nvSpPr>
        <p:spPr>
          <a:xfrm>
            <a:off x="5681374" y="2301129"/>
            <a:ext cx="2819400" cy="307777"/>
          </a:xfrm>
          <a:prstGeom prst="rect">
            <a:avLst/>
          </a:prstGeom>
          <a:solidFill>
            <a:srgbClr val="00B050"/>
          </a:solid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EARLY WARNING</a:t>
            </a:r>
            <a:endParaRPr lang="en-US" sz="1400" b="1" dirty="0">
              <a:solidFill>
                <a:schemeClr val="bg1"/>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ABEBC5DD-24C3-4C5B-ABFF-68A29894DBFD}"/>
              </a:ext>
            </a:extLst>
          </p:cNvPr>
          <p:cNvSpPr/>
          <p:nvPr/>
        </p:nvSpPr>
        <p:spPr>
          <a:xfrm>
            <a:off x="7977188" y="4371976"/>
            <a:ext cx="1109662" cy="1076325"/>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
        <p:nvSpPr>
          <p:cNvPr id="3" name="TextBox 2">
            <a:extLst>
              <a:ext uri="{FF2B5EF4-FFF2-40B4-BE49-F238E27FC236}">
                <a16:creationId xmlns:a16="http://schemas.microsoft.com/office/drawing/2014/main" id="{C6B6941C-E9B2-41F2-A211-DEFA91049B6F}"/>
              </a:ext>
            </a:extLst>
          </p:cNvPr>
          <p:cNvSpPr txBox="1"/>
          <p:nvPr/>
        </p:nvSpPr>
        <p:spPr>
          <a:xfrm>
            <a:off x="7157384" y="3212612"/>
            <a:ext cx="914400" cy="707886"/>
          </a:xfrm>
          <a:prstGeom prst="rect">
            <a:avLst/>
          </a:prstGeom>
          <a:noFill/>
        </p:spPr>
        <p:txBody>
          <a:bodyPr wrap="square" rtlCol="0">
            <a:spAutoFit/>
          </a:bodyPr>
          <a:lstStyle/>
          <a:p>
            <a:r>
              <a:rPr lang="en-GB" sz="4000" b="1" dirty="0">
                <a:solidFill>
                  <a:srgbClr val="C00000"/>
                </a:solidFill>
              </a:rPr>
              <a:t>?</a:t>
            </a:r>
            <a:endParaRPr lang="en-FI" sz="4000" b="1" dirty="0">
              <a:solidFill>
                <a:srgbClr val="C00000"/>
              </a:solidFill>
            </a:endParaRPr>
          </a:p>
        </p:txBody>
      </p:sp>
      <p:sp>
        <p:nvSpPr>
          <p:cNvPr id="13" name="TextBox 12">
            <a:extLst>
              <a:ext uri="{FF2B5EF4-FFF2-40B4-BE49-F238E27FC236}">
                <a16:creationId xmlns:a16="http://schemas.microsoft.com/office/drawing/2014/main" id="{04E74C7E-A66E-496D-9DAB-4FD0FA8C80A8}"/>
              </a:ext>
            </a:extLst>
          </p:cNvPr>
          <p:cNvSpPr txBox="1"/>
          <p:nvPr/>
        </p:nvSpPr>
        <p:spPr>
          <a:xfrm>
            <a:off x="7161493" y="4388810"/>
            <a:ext cx="914400" cy="707886"/>
          </a:xfrm>
          <a:prstGeom prst="rect">
            <a:avLst/>
          </a:prstGeom>
          <a:noFill/>
        </p:spPr>
        <p:txBody>
          <a:bodyPr wrap="square" rtlCol="0">
            <a:spAutoFit/>
          </a:bodyPr>
          <a:lstStyle/>
          <a:p>
            <a:r>
              <a:rPr lang="en-GB" sz="4000" b="1" dirty="0">
                <a:solidFill>
                  <a:srgbClr val="C00000"/>
                </a:solidFill>
              </a:rPr>
              <a:t>?</a:t>
            </a:r>
            <a:endParaRPr lang="en-FI" sz="4000" b="1" dirty="0">
              <a:solidFill>
                <a:srgbClr val="C00000"/>
              </a:solidFill>
            </a:endParaRPr>
          </a:p>
        </p:txBody>
      </p:sp>
      <p:sp>
        <p:nvSpPr>
          <p:cNvPr id="5" name="TextBox 4">
            <a:extLst>
              <a:ext uri="{FF2B5EF4-FFF2-40B4-BE49-F238E27FC236}">
                <a16:creationId xmlns:a16="http://schemas.microsoft.com/office/drawing/2014/main" id="{B06C97D8-E641-E644-A24B-52CE06073EEE}"/>
              </a:ext>
            </a:extLst>
          </p:cNvPr>
          <p:cNvSpPr txBox="1"/>
          <p:nvPr/>
        </p:nvSpPr>
        <p:spPr>
          <a:xfrm>
            <a:off x="9307975" y="4586972"/>
            <a:ext cx="1805650" cy="646331"/>
          </a:xfrm>
          <a:prstGeom prst="rect">
            <a:avLst/>
          </a:prstGeom>
          <a:noFill/>
        </p:spPr>
        <p:txBody>
          <a:bodyPr wrap="square" rtlCol="0">
            <a:spAutoFit/>
          </a:bodyPr>
          <a:lstStyle/>
          <a:p>
            <a:r>
              <a:rPr lang="en-GB" dirty="0"/>
              <a:t>S</a:t>
            </a:r>
            <a:r>
              <a:rPr lang="en-FI" dirty="0"/>
              <a:t>low to change</a:t>
            </a:r>
          </a:p>
          <a:p>
            <a:r>
              <a:rPr lang="en-FI" dirty="0"/>
              <a:t>Hard to detect</a:t>
            </a:r>
          </a:p>
        </p:txBody>
      </p:sp>
    </p:spTree>
    <p:extLst>
      <p:ext uri="{BB962C8B-B14F-4D97-AF65-F5344CB8AC3E}">
        <p14:creationId xmlns:p14="http://schemas.microsoft.com/office/powerpoint/2010/main" val="272941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5">
                                            <p:txEl>
                                              <p:pRg st="2" end="2"/>
                                            </p:txEl>
                                          </p:spTgt>
                                        </p:tgtEl>
                                        <p:attrNameLst>
                                          <p:attrName>style.visibility</p:attrName>
                                        </p:attrNameLst>
                                      </p:cBhvr>
                                      <p:to>
                                        <p:strVal val="visible"/>
                                      </p:to>
                                    </p:set>
                                    <p:animEffect transition="in" filter="fade">
                                      <p:cBhvr>
                                        <p:cTn id="7" dur="500"/>
                                        <p:tgtEl>
                                          <p:spTgt spid="4096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animBg="1"/>
      <p:bldP spid="3" grpId="0"/>
      <p:bldP spid="1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4FD00-20E6-A182-0B74-24F70BC45711}"/>
              </a:ext>
            </a:extLst>
          </p:cNvPr>
          <p:cNvSpPr>
            <a:spLocks noGrp="1"/>
          </p:cNvSpPr>
          <p:nvPr>
            <p:ph type="title"/>
          </p:nvPr>
        </p:nvSpPr>
        <p:spPr/>
        <p:txBody>
          <a:bodyPr/>
          <a:lstStyle/>
          <a:p>
            <a:r>
              <a:rPr lang="en-FI" dirty="0"/>
              <a:t>Background</a:t>
            </a:r>
          </a:p>
        </p:txBody>
      </p:sp>
      <p:grpSp>
        <p:nvGrpSpPr>
          <p:cNvPr id="4" name="Group 3">
            <a:extLst>
              <a:ext uri="{FF2B5EF4-FFF2-40B4-BE49-F238E27FC236}">
                <a16:creationId xmlns:a16="http://schemas.microsoft.com/office/drawing/2014/main" id="{2D560CC7-B5F9-51EF-C4A2-295537416863}"/>
              </a:ext>
            </a:extLst>
          </p:cNvPr>
          <p:cNvGrpSpPr/>
          <p:nvPr/>
        </p:nvGrpSpPr>
        <p:grpSpPr>
          <a:xfrm>
            <a:off x="2733158" y="2266085"/>
            <a:ext cx="6492244" cy="3757275"/>
            <a:chOff x="613406" y="1500539"/>
            <a:chExt cx="7401882" cy="4528449"/>
          </a:xfrm>
        </p:grpSpPr>
        <p:pic>
          <p:nvPicPr>
            <p:cNvPr id="5" name="Picture 4">
              <a:extLst>
                <a:ext uri="{FF2B5EF4-FFF2-40B4-BE49-F238E27FC236}">
                  <a16:creationId xmlns:a16="http://schemas.microsoft.com/office/drawing/2014/main" id="{E255F929-A5BA-249F-FB7F-DFE634E1951F}"/>
                </a:ext>
              </a:extLst>
            </p:cNvPr>
            <p:cNvPicPr>
              <a:picLocks noChangeAspect="1"/>
            </p:cNvPicPr>
            <p:nvPr/>
          </p:nvPicPr>
          <p:blipFill>
            <a:blip r:embed="rId2"/>
            <a:stretch>
              <a:fillRect/>
            </a:stretch>
          </p:blipFill>
          <p:spPr>
            <a:xfrm>
              <a:off x="613406" y="1500539"/>
              <a:ext cx="7401882" cy="4528449"/>
            </a:xfrm>
            <a:prstGeom prst="rect">
              <a:avLst/>
            </a:prstGeom>
          </p:spPr>
        </p:pic>
        <p:sp>
          <p:nvSpPr>
            <p:cNvPr id="6" name="Rectangle 5">
              <a:extLst>
                <a:ext uri="{FF2B5EF4-FFF2-40B4-BE49-F238E27FC236}">
                  <a16:creationId xmlns:a16="http://schemas.microsoft.com/office/drawing/2014/main" id="{2C9284B3-B95C-85F8-1F5D-BC7F0188FC17}"/>
                </a:ext>
              </a:extLst>
            </p:cNvPr>
            <p:cNvSpPr/>
            <p:nvPr/>
          </p:nvSpPr>
          <p:spPr>
            <a:xfrm>
              <a:off x="6858000" y="1752600"/>
              <a:ext cx="1157288" cy="5905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grpSp>
      <p:sp>
        <p:nvSpPr>
          <p:cNvPr id="7" name="Rectangle 5">
            <a:extLst>
              <a:ext uri="{FF2B5EF4-FFF2-40B4-BE49-F238E27FC236}">
                <a16:creationId xmlns:a16="http://schemas.microsoft.com/office/drawing/2014/main" id="{2E15A59E-5A20-F545-73C6-5B4D34DA830D}"/>
              </a:ext>
            </a:extLst>
          </p:cNvPr>
          <p:cNvSpPr txBox="1">
            <a:spLocks noChangeAspect="1" noChangeArrowheads="1"/>
          </p:cNvSpPr>
          <p:nvPr/>
        </p:nvSpPr>
        <p:spPr>
          <a:xfrm>
            <a:off x="586596" y="1171614"/>
            <a:ext cx="9746124" cy="4828724"/>
          </a:xfrm>
          <a:prstGeom prst="rect">
            <a:avLst/>
          </a:prstGeom>
        </p:spPr>
        <p:txBody>
          <a:bodyPr vert="horz" lIns="91440" tIns="45720" rIns="91440" bIns="45720" rtlCol="0">
            <a:normAutofit/>
          </a:bodyPr>
          <a:lstStyle>
            <a:lvl1pPr marL="2857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1pPr>
            <a:lvl2pPr marL="57150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2pPr>
            <a:lvl3pPr marL="8572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b="1" dirty="0"/>
              <a:t>Marine Species Monitoring – projects for 15-20 years</a:t>
            </a:r>
          </a:p>
          <a:p>
            <a:pPr>
              <a:defRPr/>
            </a:pPr>
            <a:r>
              <a:rPr lang="en-US" dirty="0"/>
              <a:t>Data collection done under </a:t>
            </a:r>
            <a:r>
              <a:rPr lang="en-US" b="1" dirty="0"/>
              <a:t>Occurrence, Exposure, Response and Consequences</a:t>
            </a:r>
          </a:p>
          <a:p>
            <a:pPr>
              <a:defRPr/>
            </a:pPr>
            <a:r>
              <a:rPr lang="en-US" b="1" dirty="0"/>
              <a:t>How does PCoD fit into the existing MSM program?</a:t>
            </a:r>
          </a:p>
          <a:p>
            <a:pPr marL="285750" lvl="1" indent="0">
              <a:buFont typeface="Lucida Grande"/>
              <a:buNone/>
              <a:defRPr/>
            </a:pPr>
            <a:endParaRPr lang="en-US" dirty="0"/>
          </a:p>
          <a:p>
            <a:pPr>
              <a:defRPr/>
            </a:pPr>
            <a:endParaRPr lang="en-US" dirty="0"/>
          </a:p>
        </p:txBody>
      </p:sp>
      <p:sp>
        <p:nvSpPr>
          <p:cNvPr id="9" name="TextBox 8">
            <a:extLst>
              <a:ext uri="{FF2B5EF4-FFF2-40B4-BE49-F238E27FC236}">
                <a16:creationId xmlns:a16="http://schemas.microsoft.com/office/drawing/2014/main" id="{B13E36DB-DEF6-4F8A-98A5-EC172E3CC38E}"/>
              </a:ext>
            </a:extLst>
          </p:cNvPr>
          <p:cNvSpPr txBox="1"/>
          <p:nvPr/>
        </p:nvSpPr>
        <p:spPr>
          <a:xfrm>
            <a:off x="4150482" y="2330995"/>
            <a:ext cx="1185454" cy="338554"/>
          </a:xfrm>
          <a:prstGeom prst="rect">
            <a:avLst/>
          </a:prstGeom>
          <a:solidFill>
            <a:schemeClr val="accent3">
              <a:lumMod val="75000"/>
            </a:schemeClr>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en-GB" sz="1600" b="1" dirty="0">
                <a:latin typeface="Arial" panose="020B0604020202020204" pitchFamily="34" charset="0"/>
                <a:cs typeface="Arial" panose="020B0604020202020204" pitchFamily="34" charset="0"/>
              </a:rPr>
              <a:t>Response</a:t>
            </a:r>
            <a:endParaRPr lang="en-US" sz="16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308700F-77D2-02C0-BBFC-C594B2FC6E83}"/>
              </a:ext>
            </a:extLst>
          </p:cNvPr>
          <p:cNvSpPr txBox="1"/>
          <p:nvPr/>
        </p:nvSpPr>
        <p:spPr>
          <a:xfrm>
            <a:off x="6526289" y="2810114"/>
            <a:ext cx="1677552" cy="338554"/>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en-GB" sz="1600" b="1" dirty="0">
                <a:latin typeface="Arial" panose="020B0604020202020204" pitchFamily="34" charset="0"/>
                <a:cs typeface="Arial" panose="020B0604020202020204" pitchFamily="34" charset="0"/>
              </a:rPr>
              <a:t>Consequences</a:t>
            </a:r>
            <a:endParaRPr lang="en-US" sz="1600" b="1" dirty="0">
              <a:latin typeface="Arial" panose="020B0604020202020204" pitchFamily="34" charset="0"/>
              <a:cs typeface="Arial" panose="020B0604020202020204" pitchFamily="34" charset="0"/>
            </a:endParaRPr>
          </a:p>
        </p:txBody>
      </p:sp>
      <p:sp>
        <p:nvSpPr>
          <p:cNvPr id="11" name="Rounded Rectangle 10">
            <a:extLst>
              <a:ext uri="{FF2B5EF4-FFF2-40B4-BE49-F238E27FC236}">
                <a16:creationId xmlns:a16="http://schemas.microsoft.com/office/drawing/2014/main" id="{B17F8AB6-2C09-5343-831A-FF761D44CAE8}"/>
              </a:ext>
            </a:extLst>
          </p:cNvPr>
          <p:cNvSpPr/>
          <p:nvPr/>
        </p:nvSpPr>
        <p:spPr>
          <a:xfrm>
            <a:off x="5412681" y="2775279"/>
            <a:ext cx="3755571" cy="2829339"/>
          </a:xfrm>
          <a:prstGeom prst="roundRect">
            <a:avLst/>
          </a:prstGeom>
          <a:noFill/>
          <a:ln w="571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D0025F5-2645-E66F-B644-4232015FCD41}"/>
              </a:ext>
            </a:extLst>
          </p:cNvPr>
          <p:cNvGrpSpPr/>
          <p:nvPr/>
        </p:nvGrpSpPr>
        <p:grpSpPr>
          <a:xfrm>
            <a:off x="2280797" y="5101611"/>
            <a:ext cx="1869685" cy="898727"/>
            <a:chOff x="2280797" y="5101611"/>
            <a:chExt cx="1869685" cy="898727"/>
          </a:xfrm>
        </p:grpSpPr>
        <p:sp>
          <p:nvSpPr>
            <p:cNvPr id="8" name="TextBox 7">
              <a:extLst>
                <a:ext uri="{FF2B5EF4-FFF2-40B4-BE49-F238E27FC236}">
                  <a16:creationId xmlns:a16="http://schemas.microsoft.com/office/drawing/2014/main" id="{240E68D2-B2B6-DCC5-CAE9-34BBDA205E5C}"/>
                </a:ext>
              </a:extLst>
            </p:cNvPr>
            <p:cNvSpPr txBox="1"/>
            <p:nvPr/>
          </p:nvSpPr>
          <p:spPr>
            <a:xfrm>
              <a:off x="2280797" y="5101611"/>
              <a:ext cx="1371601" cy="584775"/>
            </a:xfrm>
            <a:prstGeom prst="rect">
              <a:avLst/>
            </a:prstGeom>
            <a:solidFill>
              <a:schemeClr val="accent2">
                <a:lumMod val="60000"/>
                <a:lumOff val="40000"/>
              </a:schemeClr>
            </a:solidFill>
            <a:ln/>
          </p:spPr>
          <p:style>
            <a:lnRef idx="3">
              <a:schemeClr val="lt1"/>
            </a:lnRef>
            <a:fillRef idx="1">
              <a:schemeClr val="dk1"/>
            </a:fillRef>
            <a:effectRef idx="1">
              <a:schemeClr val="dk1"/>
            </a:effectRef>
            <a:fontRef idx="minor">
              <a:schemeClr val="lt1"/>
            </a:fontRef>
          </p:style>
          <p:txBody>
            <a:bodyPr wrap="square" rtlCol="0">
              <a:spAutoFit/>
            </a:bodyPr>
            <a:lstStyle/>
            <a:p>
              <a:r>
                <a:rPr lang="en-GB" sz="1600" b="1" dirty="0">
                  <a:latin typeface="Arial" panose="020B0604020202020204" pitchFamily="34" charset="0"/>
                  <a:cs typeface="Arial" panose="020B0604020202020204" pitchFamily="34" charset="0"/>
                </a:rPr>
                <a:t>Occurrence </a:t>
              </a:r>
            </a:p>
            <a:p>
              <a:r>
                <a:rPr lang="en-GB" sz="1600" b="1" dirty="0">
                  <a:latin typeface="Arial" panose="020B0604020202020204" pitchFamily="34" charset="0"/>
                  <a:cs typeface="Arial" panose="020B0604020202020204" pitchFamily="34" charset="0"/>
                </a:rPr>
                <a:t>Exposure</a:t>
              </a:r>
              <a:endParaRPr lang="en-US" sz="1600" b="1"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6D7E4E6B-E096-5C31-62C8-895CF74D407F}"/>
                </a:ext>
              </a:extLst>
            </p:cNvPr>
            <p:cNvCxnSpPr>
              <a:cxnSpLocks/>
              <a:stCxn id="8" idx="2"/>
            </p:cNvCxnSpPr>
            <p:nvPr/>
          </p:nvCxnSpPr>
          <p:spPr>
            <a:xfrm>
              <a:off x="2966598" y="5686386"/>
              <a:ext cx="1183884" cy="313952"/>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198A135-4744-F384-6F3E-9FFC5531CA76}"/>
                </a:ext>
              </a:extLst>
            </p:cNvPr>
            <p:cNvCxnSpPr>
              <a:cxnSpLocks/>
            </p:cNvCxnSpPr>
            <p:nvPr/>
          </p:nvCxnSpPr>
          <p:spPr>
            <a:xfrm>
              <a:off x="3466367" y="5688982"/>
              <a:ext cx="565240" cy="229835"/>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DF33BBA-5104-F23A-B8B8-C0BF627782B2}"/>
                </a:ext>
              </a:extLst>
            </p:cNvPr>
            <p:cNvCxnSpPr>
              <a:cxnSpLocks/>
            </p:cNvCxnSpPr>
            <p:nvPr/>
          </p:nvCxnSpPr>
          <p:spPr>
            <a:xfrm>
              <a:off x="3652398" y="5604618"/>
              <a:ext cx="385305" cy="198375"/>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grpSp>
      <p:sp>
        <p:nvSpPr>
          <p:cNvPr id="19" name="Rounded Rectangle 18">
            <a:extLst>
              <a:ext uri="{FF2B5EF4-FFF2-40B4-BE49-F238E27FC236}">
                <a16:creationId xmlns:a16="http://schemas.microsoft.com/office/drawing/2014/main" id="{8BD458A6-CD10-5254-9C2D-5140C5D7C639}"/>
              </a:ext>
            </a:extLst>
          </p:cNvPr>
          <p:cNvSpPr/>
          <p:nvPr/>
        </p:nvSpPr>
        <p:spPr>
          <a:xfrm>
            <a:off x="3906970" y="2146421"/>
            <a:ext cx="1512002" cy="3598405"/>
          </a:xfrm>
          <a:prstGeom prst="roundRect">
            <a:avLst/>
          </a:prstGeom>
          <a:noFill/>
          <a:ln w="57150">
            <a:solidFill>
              <a:schemeClr val="accent3">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2F718487-598A-37B9-01E8-274AED532512}"/>
              </a:ext>
            </a:extLst>
          </p:cNvPr>
          <p:cNvSpPr/>
          <p:nvPr/>
        </p:nvSpPr>
        <p:spPr>
          <a:xfrm>
            <a:off x="2103120" y="2286629"/>
            <a:ext cx="1688220" cy="3598405"/>
          </a:xfrm>
          <a:prstGeom prst="roundRect">
            <a:avLst/>
          </a:prstGeom>
          <a:noFill/>
          <a:ln w="57150">
            <a:solidFill>
              <a:schemeClr val="accent2">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77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2443-423C-4BD0-9B48-106AEE73E435}"/>
              </a:ext>
            </a:extLst>
          </p:cNvPr>
          <p:cNvSpPr>
            <a:spLocks noGrp="1"/>
          </p:cNvSpPr>
          <p:nvPr>
            <p:ph type="title"/>
          </p:nvPr>
        </p:nvSpPr>
        <p:spPr/>
        <p:txBody>
          <a:bodyPr/>
          <a:lstStyle/>
          <a:p>
            <a:r>
              <a:rPr lang="en-GB" dirty="0"/>
              <a:t>BACKGROUND – ISO CONCEPTS</a:t>
            </a:r>
            <a:endParaRPr lang="en-FI" dirty="0"/>
          </a:p>
        </p:txBody>
      </p:sp>
      <p:sp>
        <p:nvSpPr>
          <p:cNvPr id="4" name="Rectangle 3">
            <a:extLst>
              <a:ext uri="{FF2B5EF4-FFF2-40B4-BE49-F238E27FC236}">
                <a16:creationId xmlns:a16="http://schemas.microsoft.com/office/drawing/2014/main" id="{ABC5DB5D-ADF1-45FB-B8BC-A29D94D4E087}"/>
              </a:ext>
            </a:extLst>
          </p:cNvPr>
          <p:cNvSpPr/>
          <p:nvPr/>
        </p:nvSpPr>
        <p:spPr>
          <a:xfrm>
            <a:off x="1052513" y="6596390"/>
            <a:ext cx="6172200" cy="261610"/>
          </a:xfrm>
          <a:prstGeom prst="rect">
            <a:avLst/>
          </a:prstGeom>
        </p:spPr>
        <p:txBody>
          <a:bodyPr wrap="square">
            <a:spAutoFit/>
          </a:bodyPr>
          <a:lstStyle/>
          <a:p>
            <a:pPr algn="ctr"/>
            <a:r>
              <a:rPr lang="en-US" sz="1100" b="1" dirty="0"/>
              <a:t>http://www.navymarinespeciesmonitoring.us/index.php/download_file/1390/</a:t>
            </a:r>
          </a:p>
        </p:txBody>
      </p:sp>
      <p:graphicFrame>
        <p:nvGraphicFramePr>
          <p:cNvPr id="5" name="Table 4">
            <a:extLst>
              <a:ext uri="{FF2B5EF4-FFF2-40B4-BE49-F238E27FC236}">
                <a16:creationId xmlns:a16="http://schemas.microsoft.com/office/drawing/2014/main" id="{6610FD34-DF6D-45C1-A3DB-C1125C4CE66E}"/>
              </a:ext>
            </a:extLst>
          </p:cNvPr>
          <p:cNvGraphicFramePr>
            <a:graphicFrameLocks noGrp="1"/>
          </p:cNvGraphicFramePr>
          <p:nvPr>
            <p:extLst>
              <p:ext uri="{D42A27DB-BD31-4B8C-83A1-F6EECF244321}">
                <p14:modId xmlns:p14="http://schemas.microsoft.com/office/powerpoint/2010/main" val="2400133868"/>
              </p:ext>
            </p:extLst>
          </p:nvPr>
        </p:nvGraphicFramePr>
        <p:xfrm>
          <a:off x="701728" y="1091964"/>
          <a:ext cx="7922653" cy="5044227"/>
        </p:xfrm>
        <a:graphic>
          <a:graphicData uri="http://schemas.openxmlformats.org/drawingml/2006/table">
            <a:tbl>
              <a:tblPr firstRow="1" firstCol="1" bandRow="1">
                <a:tableStyleId>{775DCB02-9BB8-47FD-8907-85C794F793BA}</a:tableStyleId>
              </a:tblPr>
              <a:tblGrid>
                <a:gridCol w="5066103">
                  <a:extLst>
                    <a:ext uri="{9D8B030D-6E8A-4147-A177-3AD203B41FA5}">
                      <a16:colId xmlns:a16="http://schemas.microsoft.com/office/drawing/2014/main" val="20000"/>
                    </a:ext>
                  </a:extLst>
                </a:gridCol>
                <a:gridCol w="2856550">
                  <a:extLst>
                    <a:ext uri="{9D8B030D-6E8A-4147-A177-3AD203B41FA5}">
                      <a16:colId xmlns:a16="http://schemas.microsoft.com/office/drawing/2014/main" val="20001"/>
                    </a:ext>
                  </a:extLst>
                </a:gridCol>
              </a:tblGrid>
              <a:tr h="404237">
                <a:tc>
                  <a:txBody>
                    <a:bodyPr/>
                    <a:lstStyle/>
                    <a:p>
                      <a:pPr marL="0" marR="0" algn="ctr">
                        <a:lnSpc>
                          <a:spcPct val="115000"/>
                        </a:lnSpc>
                        <a:spcBef>
                          <a:spcPts val="600"/>
                        </a:spcBef>
                        <a:spcAft>
                          <a:spcPts val="600"/>
                        </a:spcAft>
                      </a:pPr>
                      <a:r>
                        <a:rPr lang="en-US" sz="800" b="1" dirty="0">
                          <a:solidFill>
                            <a:schemeClr val="tx1"/>
                          </a:solidFill>
                          <a:effectLst/>
                        </a:rPr>
                        <a:t>Intermediate Scientific Objectives</a:t>
                      </a:r>
                      <a:endParaRPr lang="en-US" sz="800" b="1" dirty="0">
                        <a:solidFill>
                          <a:schemeClr val="tx1"/>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gn="ctr">
                        <a:lnSpc>
                          <a:spcPct val="115000"/>
                        </a:lnSpc>
                        <a:spcBef>
                          <a:spcPts val="600"/>
                        </a:spcBef>
                        <a:spcAft>
                          <a:spcPts val="600"/>
                        </a:spcAft>
                      </a:pPr>
                      <a:r>
                        <a:rPr lang="en-US" sz="800" b="1" dirty="0">
                          <a:solidFill>
                            <a:schemeClr val="tx1"/>
                          </a:solidFill>
                          <a:effectLst/>
                        </a:rPr>
                        <a:t>Which components of the conceptual framework does this question address?</a:t>
                      </a:r>
                      <a:endParaRPr lang="en-US" sz="800" b="1" dirty="0">
                        <a:solidFill>
                          <a:schemeClr val="tx1"/>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0"/>
                  </a:ext>
                </a:extLst>
              </a:tr>
              <a:tr h="404237">
                <a:tc>
                  <a:txBody>
                    <a:bodyPr/>
                    <a:lstStyle/>
                    <a:p>
                      <a:pPr marL="0" marR="0">
                        <a:lnSpc>
                          <a:spcPct val="115000"/>
                        </a:lnSpc>
                        <a:spcBef>
                          <a:spcPts val="600"/>
                        </a:spcBef>
                        <a:spcAft>
                          <a:spcPts val="600"/>
                        </a:spcAft>
                      </a:pPr>
                      <a:r>
                        <a:rPr lang="en-US" sz="800" b="1" dirty="0">
                          <a:solidFill>
                            <a:srgbClr val="1B0082"/>
                          </a:solidFill>
                          <a:effectLst/>
                        </a:rPr>
                        <a:t>Determine what species and populations of marine mammals and ESA-listed species are present in Navy range complexes, testing ranges, and in specific training and testing areas</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Occurrence</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1"/>
                  </a:ext>
                </a:extLst>
              </a:tr>
              <a:tr h="287297">
                <a:tc>
                  <a:txBody>
                    <a:bodyPr/>
                    <a:lstStyle/>
                    <a:p>
                      <a:pPr marL="0" marR="0">
                        <a:lnSpc>
                          <a:spcPct val="115000"/>
                        </a:lnSpc>
                        <a:spcBef>
                          <a:spcPts val="600"/>
                        </a:spcBef>
                        <a:spcAft>
                          <a:spcPts val="600"/>
                        </a:spcAft>
                      </a:pPr>
                      <a:r>
                        <a:rPr lang="en-US" sz="800" b="1" dirty="0">
                          <a:solidFill>
                            <a:srgbClr val="1B0082"/>
                          </a:solidFill>
                          <a:effectLst/>
                        </a:rPr>
                        <a:t>Estimate the distribution, abundance, and density of marine mammals and sea turtles in Navy range complexes, testing ranges,  and in specific training and testing areas </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Occurrence</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2"/>
                  </a:ext>
                </a:extLst>
              </a:tr>
              <a:tr h="357967">
                <a:tc>
                  <a:txBody>
                    <a:bodyPr/>
                    <a:lstStyle/>
                    <a:p>
                      <a:pPr marL="0" marR="0">
                        <a:lnSpc>
                          <a:spcPct val="115000"/>
                        </a:lnSpc>
                        <a:spcBef>
                          <a:spcPts val="600"/>
                        </a:spcBef>
                        <a:spcAft>
                          <a:spcPts val="600"/>
                        </a:spcAft>
                      </a:pPr>
                      <a:r>
                        <a:rPr lang="en-US" sz="800" b="1" dirty="0">
                          <a:solidFill>
                            <a:srgbClr val="1B0082"/>
                          </a:solidFill>
                          <a:effectLst/>
                        </a:rPr>
                        <a:t>Determine what species and populations of marine mammals and ESA-listed species are exposed to Navy training and testing activities </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Occurrence, Exposure</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3"/>
                  </a:ext>
                </a:extLst>
              </a:tr>
              <a:tr h="404237">
                <a:tc>
                  <a:txBody>
                    <a:bodyPr/>
                    <a:lstStyle/>
                    <a:p>
                      <a:pPr marL="0" marR="0">
                        <a:lnSpc>
                          <a:spcPct val="115000"/>
                        </a:lnSpc>
                        <a:spcBef>
                          <a:spcPts val="600"/>
                        </a:spcBef>
                        <a:spcAft>
                          <a:spcPts val="600"/>
                        </a:spcAft>
                      </a:pPr>
                      <a:r>
                        <a:rPr lang="en-US" sz="800" b="1" dirty="0">
                          <a:solidFill>
                            <a:srgbClr val="1B0082"/>
                          </a:solidFill>
                          <a:effectLst/>
                        </a:rPr>
                        <a:t>Establish the baseline habitat uses and movement patterns of marine mammals and sea turtles where Navy training and testing activities occur</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Occurrence, Response</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4"/>
                  </a:ext>
                </a:extLst>
              </a:tr>
              <a:tr h="287297">
                <a:tc>
                  <a:txBody>
                    <a:bodyPr/>
                    <a:lstStyle/>
                    <a:p>
                      <a:pPr marL="0" marR="0">
                        <a:lnSpc>
                          <a:spcPct val="115000"/>
                        </a:lnSpc>
                        <a:spcBef>
                          <a:spcPts val="600"/>
                        </a:spcBef>
                        <a:spcAft>
                          <a:spcPts val="600"/>
                        </a:spcAft>
                      </a:pPr>
                      <a:r>
                        <a:rPr lang="en-US" sz="800" b="1" dirty="0">
                          <a:solidFill>
                            <a:srgbClr val="1B0082"/>
                          </a:solidFill>
                          <a:effectLst/>
                        </a:rPr>
                        <a:t>Establish the baseline behavioral patterns(foraging, diving, etc.) of marine mammals where Navy training and testing activities occur</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a:solidFill>
                            <a:srgbClr val="1B0082"/>
                          </a:solidFill>
                          <a:effectLst/>
                        </a:rPr>
                        <a:t>Occurrence, Response</a:t>
                      </a:r>
                      <a:endParaRPr lang="en-US" sz="800" b="1">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5"/>
                  </a:ext>
                </a:extLst>
              </a:tr>
              <a:tr h="404237">
                <a:tc>
                  <a:txBody>
                    <a:bodyPr/>
                    <a:lstStyle/>
                    <a:p>
                      <a:pPr marL="0" marR="0">
                        <a:lnSpc>
                          <a:spcPct val="115000"/>
                        </a:lnSpc>
                        <a:spcBef>
                          <a:spcPts val="600"/>
                        </a:spcBef>
                        <a:spcAft>
                          <a:spcPts val="600"/>
                        </a:spcAft>
                      </a:pPr>
                      <a:r>
                        <a:rPr lang="en-US" sz="800" b="1" dirty="0">
                          <a:solidFill>
                            <a:srgbClr val="1B0082"/>
                          </a:solidFill>
                          <a:effectLst/>
                        </a:rPr>
                        <a:t>Establish the regional baseline vocalization behavior, including seasonality and acoustic characteristics) of marine mammals where Navy training and testing activities occur</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Occurrence, Response</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6"/>
                  </a:ext>
                </a:extLst>
              </a:tr>
              <a:tr h="287297">
                <a:tc>
                  <a:txBody>
                    <a:bodyPr/>
                    <a:lstStyle/>
                    <a:p>
                      <a:pPr marL="0" marR="0">
                        <a:lnSpc>
                          <a:spcPct val="115000"/>
                        </a:lnSpc>
                        <a:spcBef>
                          <a:spcPts val="600"/>
                        </a:spcBef>
                        <a:spcAft>
                          <a:spcPts val="600"/>
                        </a:spcAft>
                      </a:pPr>
                      <a:r>
                        <a:rPr lang="en-US" sz="800" b="1">
                          <a:solidFill>
                            <a:srgbClr val="1B0082"/>
                          </a:solidFill>
                          <a:effectLst/>
                        </a:rPr>
                        <a:t>Determine what behaviors can most effectively be assessed for potential response to Navy training and testing activities</a:t>
                      </a:r>
                      <a:endParaRPr lang="en-US" sz="800" b="1">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Response</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7"/>
                  </a:ext>
                </a:extLst>
              </a:tr>
              <a:tr h="287297">
                <a:tc>
                  <a:txBody>
                    <a:bodyPr/>
                    <a:lstStyle/>
                    <a:p>
                      <a:pPr marL="0" marR="0">
                        <a:lnSpc>
                          <a:spcPct val="115000"/>
                        </a:lnSpc>
                        <a:spcBef>
                          <a:spcPts val="600"/>
                        </a:spcBef>
                        <a:spcAft>
                          <a:spcPts val="600"/>
                        </a:spcAft>
                      </a:pPr>
                      <a:r>
                        <a:rPr lang="en-US" sz="800" b="1">
                          <a:solidFill>
                            <a:srgbClr val="1B0082"/>
                          </a:solidFill>
                          <a:effectLst/>
                        </a:rPr>
                        <a:t>Application of passive acoustic tools and techniques for detecting, classifying, and tracking marine mammals </a:t>
                      </a:r>
                      <a:endParaRPr lang="en-US" sz="800" b="1">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Occurrence, Exposure, Response </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8"/>
                  </a:ext>
                </a:extLst>
              </a:tr>
              <a:tr h="421079">
                <a:tc>
                  <a:txBody>
                    <a:bodyPr/>
                    <a:lstStyle/>
                    <a:p>
                      <a:pPr marL="0" marR="0">
                        <a:lnSpc>
                          <a:spcPct val="115000"/>
                        </a:lnSpc>
                        <a:spcBef>
                          <a:spcPts val="600"/>
                        </a:spcBef>
                        <a:spcAft>
                          <a:spcPts val="600"/>
                        </a:spcAft>
                      </a:pPr>
                      <a:r>
                        <a:rPr lang="en-US" sz="800" b="1">
                          <a:solidFill>
                            <a:srgbClr val="1B0082"/>
                          </a:solidFill>
                          <a:effectLst/>
                        </a:rPr>
                        <a:t>Application of analytic methods to evaluate exposure and/or behavioral response of marine mammals to Navy training and testing activities </a:t>
                      </a:r>
                      <a:r>
                        <a:rPr lang="en-US" sz="900" b="1" baseline="30000">
                          <a:solidFill>
                            <a:srgbClr val="1B0082"/>
                          </a:solidFill>
                          <a:effectLst/>
                        </a:rPr>
                        <a:t>1</a:t>
                      </a:r>
                      <a:endParaRPr lang="en-US" sz="800" b="1">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Exposure, Response</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09"/>
                  </a:ext>
                </a:extLst>
              </a:tr>
              <a:tr h="404237">
                <a:tc>
                  <a:txBody>
                    <a:bodyPr/>
                    <a:lstStyle/>
                    <a:p>
                      <a:pPr marL="0" marR="0">
                        <a:lnSpc>
                          <a:spcPct val="115000"/>
                        </a:lnSpc>
                        <a:spcBef>
                          <a:spcPts val="600"/>
                        </a:spcBef>
                        <a:spcAft>
                          <a:spcPts val="600"/>
                        </a:spcAft>
                      </a:pPr>
                      <a:r>
                        <a:rPr lang="en-US" sz="800" b="1">
                          <a:solidFill>
                            <a:srgbClr val="1B0082"/>
                          </a:solidFill>
                          <a:effectLst/>
                        </a:rPr>
                        <a:t>Evaluate acoustic exposure levels associated with behavioral responses of marine mammals to support development and refinement of acoustic risk functions</a:t>
                      </a:r>
                      <a:endParaRPr lang="en-US" sz="800" b="1">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Exposure, Response</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10"/>
                  </a:ext>
                </a:extLst>
              </a:tr>
              <a:tr h="404237">
                <a:tc>
                  <a:txBody>
                    <a:bodyPr/>
                    <a:lstStyle/>
                    <a:p>
                      <a:pPr marL="0" marR="0">
                        <a:lnSpc>
                          <a:spcPct val="115000"/>
                        </a:lnSpc>
                        <a:spcBef>
                          <a:spcPts val="600"/>
                        </a:spcBef>
                        <a:spcAft>
                          <a:spcPts val="600"/>
                        </a:spcAft>
                      </a:pPr>
                      <a:r>
                        <a:rPr lang="en-US" sz="800" b="1" dirty="0">
                          <a:solidFill>
                            <a:srgbClr val="1B0082"/>
                          </a:solidFill>
                          <a:effectLst/>
                        </a:rPr>
                        <a:t>Evaluate behavioral responses of marine mammals exposed to Navy training and testing activities to support </a:t>
                      </a:r>
                      <a:r>
                        <a:rPr lang="en-US" sz="800" b="1" dirty="0" err="1">
                          <a:solidFill>
                            <a:srgbClr val="1B0082"/>
                          </a:solidFill>
                          <a:effectLst/>
                        </a:rPr>
                        <a:t>PCoD</a:t>
                      </a:r>
                      <a:r>
                        <a:rPr lang="en-US" sz="800" b="1" dirty="0">
                          <a:solidFill>
                            <a:srgbClr val="1B0082"/>
                          </a:solidFill>
                          <a:effectLst/>
                        </a:rPr>
                        <a:t> development and application</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Response, Consequences</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11"/>
                  </a:ext>
                </a:extLst>
              </a:tr>
              <a:tr h="404237">
                <a:tc>
                  <a:txBody>
                    <a:bodyPr/>
                    <a:lstStyle/>
                    <a:p>
                      <a:pPr marL="0" marR="0">
                        <a:lnSpc>
                          <a:spcPct val="115000"/>
                        </a:lnSpc>
                        <a:spcBef>
                          <a:spcPts val="600"/>
                        </a:spcBef>
                        <a:spcAft>
                          <a:spcPts val="600"/>
                        </a:spcAft>
                      </a:pPr>
                      <a:r>
                        <a:rPr lang="en-US" sz="800" b="1" dirty="0">
                          <a:solidFill>
                            <a:srgbClr val="1B0082"/>
                          </a:solidFill>
                          <a:effectLst/>
                        </a:rPr>
                        <a:t>Evaluate trends in distribution and abundance for populations of marine mammals and ESA-listed species that are regularly exposed to sonar and underwater explosives</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Exposure, Response , Consequences</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12"/>
                  </a:ext>
                </a:extLst>
              </a:tr>
              <a:tr h="286334">
                <a:tc>
                  <a:txBody>
                    <a:bodyPr/>
                    <a:lstStyle/>
                    <a:p>
                      <a:pPr marL="0" marR="0">
                        <a:lnSpc>
                          <a:spcPct val="115000"/>
                        </a:lnSpc>
                        <a:spcBef>
                          <a:spcPts val="600"/>
                        </a:spcBef>
                        <a:spcAft>
                          <a:spcPts val="600"/>
                        </a:spcAft>
                      </a:pPr>
                      <a:r>
                        <a:rPr lang="en-US" sz="800" b="1">
                          <a:solidFill>
                            <a:srgbClr val="1B0082"/>
                          </a:solidFill>
                          <a:effectLst/>
                        </a:rPr>
                        <a:t>Leverage existing data with newly developed analysis tools and techniques</a:t>
                      </a:r>
                      <a:r>
                        <a:rPr lang="en-US" sz="900" b="1">
                          <a:solidFill>
                            <a:srgbClr val="1B0082"/>
                          </a:solidFill>
                          <a:effectLst/>
                        </a:rPr>
                        <a:t> </a:t>
                      </a:r>
                      <a:r>
                        <a:rPr lang="en-US" sz="900" b="1" baseline="30000">
                          <a:solidFill>
                            <a:srgbClr val="1B0082"/>
                          </a:solidFill>
                          <a:effectLst/>
                        </a:rPr>
                        <a:t>1</a:t>
                      </a:r>
                      <a:endParaRPr lang="en-US" sz="800" b="1">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tc>
                  <a:txBody>
                    <a:bodyPr/>
                    <a:lstStyle/>
                    <a:p>
                      <a:pPr marL="0" marR="0">
                        <a:lnSpc>
                          <a:spcPct val="115000"/>
                        </a:lnSpc>
                        <a:spcBef>
                          <a:spcPts val="600"/>
                        </a:spcBef>
                        <a:spcAft>
                          <a:spcPts val="600"/>
                        </a:spcAft>
                      </a:pPr>
                      <a:r>
                        <a:rPr lang="en-US" sz="800" b="1" dirty="0">
                          <a:solidFill>
                            <a:srgbClr val="1B0082"/>
                          </a:solidFill>
                          <a:effectLst/>
                        </a:rPr>
                        <a:t>Occurrence, Exposure, Response, Consequences</a:t>
                      </a:r>
                      <a:endParaRPr lang="en-US" sz="800" b="1" dirty="0">
                        <a:solidFill>
                          <a:srgbClr val="1B0082"/>
                        </a:solidFill>
                        <a:effectLst/>
                        <a:latin typeface="Calibri"/>
                        <a:ea typeface="Calibri"/>
                        <a:cs typeface="Times New Roman"/>
                      </a:endParaRPr>
                    </a:p>
                  </a:txBody>
                  <a:tcPr marL="49903" marR="49903" marT="0" marB="0" anchor="ctr">
                    <a:solidFill>
                      <a:schemeClr val="bg2">
                        <a:lumMod val="60000"/>
                        <a:lumOff val="40000"/>
                      </a:schemeClr>
                    </a:solidFill>
                  </a:tcPr>
                </a:tc>
                <a:extLst>
                  <a:ext uri="{0D108BD9-81ED-4DB2-BD59-A6C34878D82A}">
                    <a16:rowId xmlns:a16="http://schemas.microsoft.com/office/drawing/2014/main" val="10013"/>
                  </a:ext>
                </a:extLst>
              </a:tr>
            </a:tbl>
          </a:graphicData>
        </a:graphic>
      </p:graphicFrame>
      <p:graphicFrame>
        <p:nvGraphicFramePr>
          <p:cNvPr id="9" name="Table 8">
            <a:extLst>
              <a:ext uri="{FF2B5EF4-FFF2-40B4-BE49-F238E27FC236}">
                <a16:creationId xmlns:a16="http://schemas.microsoft.com/office/drawing/2014/main" id="{478C853A-7BF7-45D8-A5C9-1873DE67AF5A}"/>
              </a:ext>
            </a:extLst>
          </p:cNvPr>
          <p:cNvGraphicFramePr>
            <a:graphicFrameLocks noGrp="1"/>
          </p:cNvGraphicFramePr>
          <p:nvPr>
            <p:extLst>
              <p:ext uri="{D42A27DB-BD31-4B8C-83A1-F6EECF244321}">
                <p14:modId xmlns:p14="http://schemas.microsoft.com/office/powerpoint/2010/main" val="3187745696"/>
              </p:ext>
            </p:extLst>
          </p:nvPr>
        </p:nvGraphicFramePr>
        <p:xfrm>
          <a:off x="4619570" y="1594015"/>
          <a:ext cx="6624637" cy="4040124"/>
        </p:xfrm>
        <a:graphic>
          <a:graphicData uri="http://schemas.openxmlformats.org/drawingml/2006/table">
            <a:tbl>
              <a:tblPr firstRow="1" firstCol="1" bandRow="1">
                <a:effectLst>
                  <a:outerShdw blurRad="50800" dist="38100" dir="2700000" sx="101000" sy="101000" algn="tl" rotWithShape="0">
                    <a:prstClr val="black">
                      <a:alpha val="40000"/>
                    </a:prstClr>
                  </a:outerShdw>
                </a:effectLst>
                <a:tableStyleId>{69CF1AB2-1976-4502-BF36-3FF5EA218861}</a:tableStyleId>
              </a:tblPr>
              <a:tblGrid>
                <a:gridCol w="4236094">
                  <a:extLst>
                    <a:ext uri="{9D8B030D-6E8A-4147-A177-3AD203B41FA5}">
                      <a16:colId xmlns:a16="http://schemas.microsoft.com/office/drawing/2014/main" val="4066051448"/>
                    </a:ext>
                  </a:extLst>
                </a:gridCol>
                <a:gridCol w="2388543">
                  <a:extLst>
                    <a:ext uri="{9D8B030D-6E8A-4147-A177-3AD203B41FA5}">
                      <a16:colId xmlns:a16="http://schemas.microsoft.com/office/drawing/2014/main" val="528753552"/>
                    </a:ext>
                  </a:extLst>
                </a:gridCol>
              </a:tblGrid>
              <a:tr h="381868">
                <a:tc>
                  <a:txBody>
                    <a:bodyPr/>
                    <a:lstStyle/>
                    <a:p>
                      <a:pPr marL="0" marR="0">
                        <a:lnSpc>
                          <a:spcPct val="115000"/>
                        </a:lnSpc>
                        <a:spcBef>
                          <a:spcPts val="600"/>
                        </a:spcBef>
                        <a:spcAft>
                          <a:spcPts val="600"/>
                        </a:spcAft>
                      </a:pPr>
                      <a:r>
                        <a:rPr lang="en-US" sz="1800" dirty="0">
                          <a:effectLst/>
                        </a:rPr>
                        <a:t>Evaluate behavioral responses of marine mammals exposed to Navy training and testing activities to support </a:t>
                      </a:r>
                      <a:r>
                        <a:rPr lang="en-US" sz="1800" dirty="0" err="1">
                          <a:effectLst/>
                        </a:rPr>
                        <a:t>PCoD</a:t>
                      </a:r>
                      <a:r>
                        <a:rPr lang="en-US" sz="1800" dirty="0">
                          <a:effectLst/>
                        </a:rPr>
                        <a:t> development and application</a:t>
                      </a:r>
                      <a:endParaRPr lang="en-US" sz="1800" b="1" dirty="0">
                        <a:solidFill>
                          <a:srgbClr val="1B0082"/>
                        </a:solidFill>
                        <a:effectLst/>
                        <a:latin typeface="Calibri"/>
                        <a:ea typeface="Calibri"/>
                        <a:cs typeface="Times New Roman"/>
                      </a:endParaRPr>
                    </a:p>
                  </a:txBody>
                  <a:tcPr marL="49903" marR="49903" marT="0" marB="0" anchor="ctr"/>
                </a:tc>
                <a:tc>
                  <a:txBody>
                    <a:bodyPr/>
                    <a:lstStyle/>
                    <a:p>
                      <a:pPr marL="0" marR="0">
                        <a:lnSpc>
                          <a:spcPct val="115000"/>
                        </a:lnSpc>
                        <a:spcBef>
                          <a:spcPts val="600"/>
                        </a:spcBef>
                        <a:spcAft>
                          <a:spcPts val="600"/>
                        </a:spcAft>
                      </a:pPr>
                      <a:r>
                        <a:rPr lang="en-US" sz="1800" b="0" dirty="0">
                          <a:effectLst/>
                        </a:rPr>
                        <a:t>Response, </a:t>
                      </a:r>
                      <a:r>
                        <a:rPr lang="en-US" sz="1800" b="1" dirty="0">
                          <a:effectLst/>
                        </a:rPr>
                        <a:t>Consequences</a:t>
                      </a:r>
                      <a:endParaRPr lang="en-US" sz="1800" b="1" dirty="0">
                        <a:solidFill>
                          <a:srgbClr val="1B0082"/>
                        </a:solidFill>
                        <a:effectLst/>
                        <a:latin typeface="Calibri"/>
                        <a:ea typeface="Calibri"/>
                        <a:cs typeface="Times New Roman"/>
                      </a:endParaRPr>
                    </a:p>
                  </a:txBody>
                  <a:tcPr marL="49903" marR="49903" marT="0" marB="0" anchor="ctr"/>
                </a:tc>
                <a:extLst>
                  <a:ext uri="{0D108BD9-81ED-4DB2-BD59-A6C34878D82A}">
                    <a16:rowId xmlns:a16="http://schemas.microsoft.com/office/drawing/2014/main" val="1816436900"/>
                  </a:ext>
                </a:extLst>
              </a:tr>
              <a:tr h="381868">
                <a:tc>
                  <a:txBody>
                    <a:bodyPr/>
                    <a:lstStyle/>
                    <a:p>
                      <a:pPr marL="0" marR="0">
                        <a:lnSpc>
                          <a:spcPct val="115000"/>
                        </a:lnSpc>
                        <a:spcBef>
                          <a:spcPts val="600"/>
                        </a:spcBef>
                        <a:spcAft>
                          <a:spcPts val="600"/>
                        </a:spcAft>
                      </a:pPr>
                      <a:r>
                        <a:rPr lang="en-US" sz="1800" dirty="0">
                          <a:effectLst/>
                        </a:rPr>
                        <a:t>Evaluate trends in distribution and abundance for populations of marine mammals and ESA-listed species that are regularly exposed to sonar and underwater explosives</a:t>
                      </a:r>
                      <a:endParaRPr lang="en-US" sz="1800" b="1" dirty="0">
                        <a:solidFill>
                          <a:srgbClr val="1B0082"/>
                        </a:solidFill>
                        <a:effectLst/>
                        <a:latin typeface="Calibri"/>
                        <a:ea typeface="Calibri"/>
                        <a:cs typeface="Times New Roman"/>
                      </a:endParaRPr>
                    </a:p>
                  </a:txBody>
                  <a:tcPr marL="49903" marR="49903" marT="0" marB="0" anchor="ctr"/>
                </a:tc>
                <a:tc>
                  <a:txBody>
                    <a:bodyPr/>
                    <a:lstStyle/>
                    <a:p>
                      <a:pPr marL="0" marR="0">
                        <a:lnSpc>
                          <a:spcPct val="115000"/>
                        </a:lnSpc>
                        <a:spcBef>
                          <a:spcPts val="600"/>
                        </a:spcBef>
                        <a:spcAft>
                          <a:spcPts val="600"/>
                        </a:spcAft>
                      </a:pPr>
                      <a:r>
                        <a:rPr lang="en-US" sz="1800" dirty="0">
                          <a:effectLst/>
                        </a:rPr>
                        <a:t>Exposure, Response, </a:t>
                      </a:r>
                      <a:r>
                        <a:rPr lang="en-US" sz="1800" b="1" dirty="0">
                          <a:effectLst/>
                        </a:rPr>
                        <a:t>Consequences</a:t>
                      </a:r>
                      <a:endParaRPr lang="en-US" sz="1800" b="1" dirty="0">
                        <a:solidFill>
                          <a:srgbClr val="1B0082"/>
                        </a:solidFill>
                        <a:effectLst/>
                        <a:latin typeface="Calibri"/>
                        <a:ea typeface="Calibri"/>
                        <a:cs typeface="Times New Roman"/>
                      </a:endParaRPr>
                    </a:p>
                  </a:txBody>
                  <a:tcPr marL="49903" marR="49903" marT="0" marB="0" anchor="ctr"/>
                </a:tc>
                <a:extLst>
                  <a:ext uri="{0D108BD9-81ED-4DB2-BD59-A6C34878D82A}">
                    <a16:rowId xmlns:a16="http://schemas.microsoft.com/office/drawing/2014/main" val="1075847789"/>
                  </a:ext>
                </a:extLst>
              </a:tr>
              <a:tr h="270490">
                <a:tc>
                  <a:txBody>
                    <a:bodyPr/>
                    <a:lstStyle/>
                    <a:p>
                      <a:pPr marL="0" marR="0">
                        <a:lnSpc>
                          <a:spcPct val="115000"/>
                        </a:lnSpc>
                        <a:spcBef>
                          <a:spcPts val="600"/>
                        </a:spcBef>
                        <a:spcAft>
                          <a:spcPts val="600"/>
                        </a:spcAft>
                      </a:pPr>
                      <a:r>
                        <a:rPr lang="en-US" sz="1800" dirty="0">
                          <a:effectLst/>
                        </a:rPr>
                        <a:t>Leverage existing data with newly developed analysis tools and techniques</a:t>
                      </a:r>
                      <a:endParaRPr lang="en-US" sz="1800" b="1" dirty="0">
                        <a:solidFill>
                          <a:srgbClr val="1B0082"/>
                        </a:solidFill>
                        <a:effectLst/>
                        <a:latin typeface="Calibri"/>
                        <a:ea typeface="Calibri"/>
                        <a:cs typeface="Times New Roman"/>
                      </a:endParaRPr>
                    </a:p>
                  </a:txBody>
                  <a:tcPr marL="49903" marR="49903" marT="0" marB="0" anchor="ctr"/>
                </a:tc>
                <a:tc>
                  <a:txBody>
                    <a:bodyPr/>
                    <a:lstStyle/>
                    <a:p>
                      <a:pPr marL="0" marR="0">
                        <a:lnSpc>
                          <a:spcPct val="115000"/>
                        </a:lnSpc>
                        <a:spcBef>
                          <a:spcPts val="600"/>
                        </a:spcBef>
                        <a:spcAft>
                          <a:spcPts val="600"/>
                        </a:spcAft>
                      </a:pPr>
                      <a:r>
                        <a:rPr lang="en-US" sz="1800" dirty="0">
                          <a:effectLst/>
                        </a:rPr>
                        <a:t>Occurrence, Exposure, Response, </a:t>
                      </a:r>
                      <a:r>
                        <a:rPr lang="en-US" sz="1800" b="1" dirty="0">
                          <a:effectLst/>
                        </a:rPr>
                        <a:t>Consequences</a:t>
                      </a:r>
                      <a:endParaRPr lang="en-US" sz="1800" b="1" dirty="0">
                        <a:solidFill>
                          <a:srgbClr val="1B0082"/>
                        </a:solidFill>
                        <a:effectLst/>
                        <a:latin typeface="Calibri"/>
                        <a:ea typeface="Calibri"/>
                        <a:cs typeface="Times New Roman"/>
                      </a:endParaRPr>
                    </a:p>
                  </a:txBody>
                  <a:tcPr marL="49903" marR="49903" marT="0" marB="0" anchor="ctr"/>
                </a:tc>
                <a:extLst>
                  <a:ext uri="{0D108BD9-81ED-4DB2-BD59-A6C34878D82A}">
                    <a16:rowId xmlns:a16="http://schemas.microsoft.com/office/drawing/2014/main" val="1271684893"/>
                  </a:ext>
                </a:extLst>
              </a:tr>
            </a:tbl>
          </a:graphicData>
        </a:graphic>
      </p:graphicFrame>
    </p:spTree>
    <p:extLst>
      <p:ext uri="{BB962C8B-B14F-4D97-AF65-F5344CB8AC3E}">
        <p14:creationId xmlns:p14="http://schemas.microsoft.com/office/powerpoint/2010/main" val="75134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defRPr/>
            </a:pPr>
            <a:r>
              <a:rPr lang="en-US" b="1" dirty="0"/>
              <a:t>‘MSM4PCoD’</a:t>
            </a:r>
            <a:r>
              <a:rPr lang="en-US" dirty="0"/>
              <a:t> Technical Objectives</a:t>
            </a:r>
          </a:p>
        </p:txBody>
      </p:sp>
      <p:sp>
        <p:nvSpPr>
          <p:cNvPr id="41987" name="Rectangle 3"/>
          <p:cNvSpPr>
            <a:spLocks noGrp="1" noChangeAspect="1" noChangeArrowheads="1"/>
          </p:cNvSpPr>
          <p:nvPr>
            <p:ph idx="1"/>
          </p:nvPr>
        </p:nvSpPr>
        <p:spPr>
          <a:xfrm>
            <a:off x="496389" y="1119234"/>
            <a:ext cx="10972799" cy="4828724"/>
          </a:xfrm>
        </p:spPr>
        <p:txBody>
          <a:bodyPr/>
          <a:lstStyle/>
          <a:p>
            <a:pPr marL="0" indent="0">
              <a:buNone/>
              <a:defRPr/>
            </a:pPr>
            <a:r>
              <a:rPr lang="en-US" cap="all" dirty="0">
                <a:solidFill>
                  <a:srgbClr val="273896"/>
                </a:solidFill>
                <a:latin typeface="Futura Book"/>
                <a:cs typeface="Futura Book"/>
              </a:rPr>
              <a:t>Main objective</a:t>
            </a:r>
          </a:p>
          <a:p>
            <a:pPr>
              <a:defRPr/>
            </a:pPr>
            <a:r>
              <a:rPr lang="en-GB" dirty="0"/>
              <a:t>Review the Navy Marine Species Monitoring (MSM) program to explore how efforts </a:t>
            </a:r>
            <a:r>
              <a:rPr lang="en-GB" b="1" u="sng" dirty="0"/>
              <a:t>could</a:t>
            </a:r>
            <a:r>
              <a:rPr lang="en-GB" b="1" dirty="0"/>
              <a:t> </a:t>
            </a:r>
            <a:r>
              <a:rPr lang="en-GB" dirty="0"/>
              <a:t>be adapted to inform future PCoD analyses. </a:t>
            </a:r>
          </a:p>
          <a:p>
            <a:pPr lvl="1"/>
            <a:r>
              <a:rPr lang="en-US" b="1" dirty="0"/>
              <a:t>1. How might 15-20y of MSM effort inform future PCoD analyses and fill knowledge gaps in framework</a:t>
            </a:r>
          </a:p>
          <a:p>
            <a:pPr lvl="1"/>
            <a:r>
              <a:rPr lang="en-US" b="1" dirty="0"/>
              <a:t>2. Explore the power for monitoring efforts to identify early warnings of change.</a:t>
            </a:r>
          </a:p>
        </p:txBody>
      </p:sp>
      <p:sp>
        <p:nvSpPr>
          <p:cNvPr id="6" name="Slide Number Placeholder 5"/>
          <p:cNvSpPr>
            <a:spLocks noGrp="1"/>
          </p:cNvSpPr>
          <p:nvPr>
            <p:ph type="sldNum" sz="quarter" idx="12"/>
          </p:nvPr>
        </p:nvSpPr>
        <p:spPr/>
        <p:txBody>
          <a:bodyPr/>
          <a:lstStyle>
            <a:lvl1pPr algn="r">
              <a:defRPr sz="800">
                <a:solidFill>
                  <a:srgbClr val="273896"/>
                </a:solidFill>
                <a:latin typeface="Futura Book"/>
                <a:cs typeface="Futura Book"/>
              </a:defRPr>
            </a:lvl1pPr>
          </a:lstStyle>
          <a:p>
            <a:fld id="{5ABA0000-C02D-A944-A823-890FD7956F71}" type="slidenum">
              <a:rPr lang="en-US" smtClean="0"/>
              <a:pPr/>
              <a:t>6</a:t>
            </a:fld>
            <a:endParaRPr lang="en-US" dirty="0"/>
          </a:p>
        </p:txBody>
      </p:sp>
      <p:grpSp>
        <p:nvGrpSpPr>
          <p:cNvPr id="3" name="Group 2">
            <a:extLst>
              <a:ext uri="{FF2B5EF4-FFF2-40B4-BE49-F238E27FC236}">
                <a16:creationId xmlns:a16="http://schemas.microsoft.com/office/drawing/2014/main" id="{165D893E-479E-4671-9026-778843098ADD}"/>
              </a:ext>
            </a:extLst>
          </p:cNvPr>
          <p:cNvGrpSpPr/>
          <p:nvPr/>
        </p:nvGrpSpPr>
        <p:grpSpPr>
          <a:xfrm>
            <a:off x="2551329" y="2860727"/>
            <a:ext cx="5615944" cy="3131366"/>
            <a:chOff x="1413506" y="2021171"/>
            <a:chExt cx="6492244" cy="3950673"/>
          </a:xfrm>
        </p:grpSpPr>
        <p:grpSp>
          <p:nvGrpSpPr>
            <p:cNvPr id="13" name="Group 12">
              <a:extLst>
                <a:ext uri="{FF2B5EF4-FFF2-40B4-BE49-F238E27FC236}">
                  <a16:creationId xmlns:a16="http://schemas.microsoft.com/office/drawing/2014/main" id="{F24CC380-1144-4FE2-AB1E-3219E3E60A21}"/>
                </a:ext>
              </a:extLst>
            </p:cNvPr>
            <p:cNvGrpSpPr/>
            <p:nvPr/>
          </p:nvGrpSpPr>
          <p:grpSpPr>
            <a:xfrm>
              <a:off x="1413506" y="2214569"/>
              <a:ext cx="6492244" cy="3757275"/>
              <a:chOff x="613406" y="1500539"/>
              <a:chExt cx="7401882" cy="4528449"/>
            </a:xfrm>
          </p:grpSpPr>
          <p:pic>
            <p:nvPicPr>
              <p:cNvPr id="14" name="Picture 13">
                <a:extLst>
                  <a:ext uri="{FF2B5EF4-FFF2-40B4-BE49-F238E27FC236}">
                    <a16:creationId xmlns:a16="http://schemas.microsoft.com/office/drawing/2014/main" id="{B191839C-FEDB-4015-89B6-9BB9272D9AA9}"/>
                  </a:ext>
                </a:extLst>
              </p:cNvPr>
              <p:cNvPicPr>
                <a:picLocks noChangeAspect="1"/>
              </p:cNvPicPr>
              <p:nvPr/>
            </p:nvPicPr>
            <p:blipFill>
              <a:blip r:embed="rId3"/>
              <a:stretch>
                <a:fillRect/>
              </a:stretch>
            </p:blipFill>
            <p:spPr>
              <a:xfrm>
                <a:off x="613406" y="1500539"/>
                <a:ext cx="7401882" cy="4528449"/>
              </a:xfrm>
              <a:prstGeom prst="rect">
                <a:avLst/>
              </a:prstGeom>
            </p:spPr>
          </p:pic>
          <p:sp>
            <p:nvSpPr>
              <p:cNvPr id="15" name="Rectangle 14">
                <a:extLst>
                  <a:ext uri="{FF2B5EF4-FFF2-40B4-BE49-F238E27FC236}">
                    <a16:creationId xmlns:a16="http://schemas.microsoft.com/office/drawing/2014/main" id="{57B8A6B0-A7C4-4972-83FF-8AF326897493}"/>
                  </a:ext>
                </a:extLst>
              </p:cNvPr>
              <p:cNvSpPr/>
              <p:nvPr/>
            </p:nvSpPr>
            <p:spPr>
              <a:xfrm>
                <a:off x="6858000" y="1752600"/>
                <a:ext cx="1157288" cy="5905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grpSp>
        <p:grpSp>
          <p:nvGrpSpPr>
            <p:cNvPr id="2" name="Group 1">
              <a:extLst>
                <a:ext uri="{FF2B5EF4-FFF2-40B4-BE49-F238E27FC236}">
                  <a16:creationId xmlns:a16="http://schemas.microsoft.com/office/drawing/2014/main" id="{F2AAB316-7205-4CEA-9101-4C20E2CACF25}"/>
                </a:ext>
              </a:extLst>
            </p:cNvPr>
            <p:cNvGrpSpPr/>
            <p:nvPr/>
          </p:nvGrpSpPr>
          <p:grpSpPr>
            <a:xfrm>
              <a:off x="2852738" y="2021171"/>
              <a:ext cx="4632008" cy="778164"/>
              <a:chOff x="2852738" y="2021171"/>
              <a:chExt cx="4632008" cy="778164"/>
            </a:xfrm>
          </p:grpSpPr>
          <p:sp>
            <p:nvSpPr>
              <p:cNvPr id="11" name="Notched Right Arrow 6">
                <a:extLst>
                  <a:ext uri="{FF2B5EF4-FFF2-40B4-BE49-F238E27FC236}">
                    <a16:creationId xmlns:a16="http://schemas.microsoft.com/office/drawing/2014/main" id="{5FA90B47-A192-4F42-BD8F-F70B663AABB3}"/>
                  </a:ext>
                </a:extLst>
              </p:cNvPr>
              <p:cNvSpPr/>
              <p:nvPr/>
            </p:nvSpPr>
            <p:spPr bwMode="auto">
              <a:xfrm flipH="1">
                <a:off x="2852738" y="2021171"/>
                <a:ext cx="4632008" cy="778164"/>
              </a:xfrm>
              <a:prstGeom prst="notchedRightArrow">
                <a:avLst/>
              </a:prstGeom>
              <a:solidFill>
                <a:srgbClr val="00B05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b="1">
                  <a:latin typeface="Times New Roman" pitchFamily="18" charset="0"/>
                </a:endParaRPr>
              </a:p>
            </p:txBody>
          </p:sp>
          <p:sp>
            <p:nvSpPr>
              <p:cNvPr id="12" name="TextBox 11">
                <a:extLst>
                  <a:ext uri="{FF2B5EF4-FFF2-40B4-BE49-F238E27FC236}">
                    <a16:creationId xmlns:a16="http://schemas.microsoft.com/office/drawing/2014/main" id="{68F3D9F6-217A-4E28-938D-CD8286650A97}"/>
                  </a:ext>
                </a:extLst>
              </p:cNvPr>
              <p:cNvSpPr txBox="1"/>
              <p:nvPr/>
            </p:nvSpPr>
            <p:spPr>
              <a:xfrm>
                <a:off x="4238688" y="2241967"/>
                <a:ext cx="2819400" cy="349475"/>
              </a:xfrm>
              <a:prstGeom prst="rect">
                <a:avLst/>
              </a:prstGeom>
              <a:solidFill>
                <a:srgbClr val="00B050"/>
              </a:solidFill>
            </p:spPr>
            <p:txBody>
              <a:bodyPr wrap="square" rtlCol="0">
                <a:spAutoFit/>
              </a:bodyPr>
              <a:lstStyle/>
              <a:p>
                <a:r>
                  <a:rPr lang="en-GB" sz="1200" b="1" dirty="0">
                    <a:solidFill>
                      <a:schemeClr val="bg1"/>
                    </a:solidFill>
                    <a:latin typeface="Arial" panose="020B0604020202020204" pitchFamily="34" charset="0"/>
                    <a:cs typeface="Arial" panose="020B0604020202020204" pitchFamily="34" charset="0"/>
                  </a:rPr>
                  <a:t>EARLY WARNING</a:t>
                </a:r>
                <a:endParaRPr lang="en-US" sz="1200" b="1" dirty="0">
                  <a:solidFill>
                    <a:schemeClr val="bg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9952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7">
                                            <p:txEl>
                                              <p:pRg st="2" end="2"/>
                                            </p:txEl>
                                          </p:spTgt>
                                        </p:tgtEl>
                                        <p:attrNameLst>
                                          <p:attrName>style.visibility</p:attrName>
                                        </p:attrNameLst>
                                      </p:cBhvr>
                                      <p:to>
                                        <p:strVal val="visible"/>
                                      </p:to>
                                    </p:set>
                                    <p:animEffect transition="in" filter="fade">
                                      <p:cBhvr>
                                        <p:cTn id="7" dur="500"/>
                                        <p:tgtEl>
                                          <p:spTgt spid="4198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7">
                                            <p:txEl>
                                              <p:pRg st="3" end="3"/>
                                            </p:txEl>
                                          </p:spTgt>
                                        </p:tgtEl>
                                        <p:attrNameLst>
                                          <p:attrName>style.visibility</p:attrName>
                                        </p:attrNameLst>
                                      </p:cBhvr>
                                      <p:to>
                                        <p:strVal val="visible"/>
                                      </p:to>
                                    </p:set>
                                    <p:animEffect transition="in" filter="fade">
                                      <p:cBhvr>
                                        <p:cTn id="12" dur="500"/>
                                        <p:tgtEl>
                                          <p:spTgt spid="41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829160" y="401369"/>
            <a:ext cx="7581937" cy="755348"/>
          </a:xfrm>
        </p:spPr>
        <p:txBody>
          <a:bodyPr/>
          <a:lstStyle/>
          <a:p>
            <a:pPr eaLnBrk="1" hangingPunct="1">
              <a:defRPr/>
            </a:pPr>
            <a:r>
              <a:rPr lang="en-US" b="1" dirty="0"/>
              <a:t>‘MSM4PCoD’</a:t>
            </a:r>
            <a:r>
              <a:rPr lang="en-US" dirty="0"/>
              <a:t> Technical Approach</a:t>
            </a:r>
          </a:p>
        </p:txBody>
      </p:sp>
      <p:sp>
        <p:nvSpPr>
          <p:cNvPr id="5" name="Slide Number Placeholder 5"/>
          <p:cNvSpPr>
            <a:spLocks noGrp="1"/>
          </p:cNvSpPr>
          <p:nvPr>
            <p:ph type="sldNum" sz="quarter" idx="12"/>
          </p:nvPr>
        </p:nvSpPr>
        <p:spPr>
          <a:xfrm>
            <a:off x="1535382" y="5548828"/>
            <a:ext cx="8229599" cy="246649"/>
          </a:xfrm>
        </p:spPr>
        <p:txBody>
          <a:bodyPr/>
          <a:lstStyle>
            <a:lvl1pPr algn="r">
              <a:defRPr sz="800">
                <a:solidFill>
                  <a:srgbClr val="273896"/>
                </a:solidFill>
                <a:latin typeface="Futura Book"/>
                <a:cs typeface="Futura Book"/>
              </a:defRPr>
            </a:lvl1pPr>
          </a:lstStyle>
          <a:p>
            <a:pPr>
              <a:defRPr/>
            </a:pPr>
            <a:fld id="{5ABA0000-C02D-A944-A823-890FD7956F71}" type="slidenum">
              <a:rPr lang="en-US"/>
              <a:pPr>
                <a:defRPr/>
              </a:pPr>
              <a:t>7</a:t>
            </a:fld>
            <a:endParaRPr lang="en-US" dirty="0"/>
          </a:p>
        </p:txBody>
      </p:sp>
      <p:sp>
        <p:nvSpPr>
          <p:cNvPr id="10" name="TextBox 9">
            <a:extLst>
              <a:ext uri="{FF2B5EF4-FFF2-40B4-BE49-F238E27FC236}">
                <a16:creationId xmlns:a16="http://schemas.microsoft.com/office/drawing/2014/main" id="{A3963B35-9B7C-4F97-8A13-307339C834AC}"/>
              </a:ext>
            </a:extLst>
          </p:cNvPr>
          <p:cNvSpPr txBox="1"/>
          <p:nvPr/>
        </p:nvSpPr>
        <p:spPr>
          <a:xfrm>
            <a:off x="2524908" y="2330912"/>
            <a:ext cx="5933585" cy="276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GB" sz="1200" b="1" dirty="0"/>
              <a:t>Task 1: Review MSM projects (species &amp; methods) &amp; Database compilation</a:t>
            </a:r>
            <a:endParaRPr lang="en-US" sz="1200" b="1" dirty="0"/>
          </a:p>
        </p:txBody>
      </p:sp>
      <p:sp>
        <p:nvSpPr>
          <p:cNvPr id="11" name="TextBox 10">
            <a:extLst>
              <a:ext uri="{FF2B5EF4-FFF2-40B4-BE49-F238E27FC236}">
                <a16:creationId xmlns:a16="http://schemas.microsoft.com/office/drawing/2014/main" id="{088DC583-4519-4329-8022-C2D534B59B11}"/>
              </a:ext>
            </a:extLst>
          </p:cNvPr>
          <p:cNvSpPr txBox="1"/>
          <p:nvPr/>
        </p:nvSpPr>
        <p:spPr>
          <a:xfrm>
            <a:off x="2696626" y="3176822"/>
            <a:ext cx="2079299"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GB" sz="1200" b="1" dirty="0"/>
              <a:t>Task 2: Select suitable metrics for monitoring</a:t>
            </a:r>
            <a:endParaRPr lang="en-US" sz="1200" b="1" dirty="0"/>
          </a:p>
        </p:txBody>
      </p:sp>
      <p:sp>
        <p:nvSpPr>
          <p:cNvPr id="12" name="TextBox 11">
            <a:extLst>
              <a:ext uri="{FF2B5EF4-FFF2-40B4-BE49-F238E27FC236}">
                <a16:creationId xmlns:a16="http://schemas.microsoft.com/office/drawing/2014/main" id="{AABD1BC1-0CF7-4D8F-B429-FCD1B69BB621}"/>
              </a:ext>
            </a:extLst>
          </p:cNvPr>
          <p:cNvSpPr txBox="1"/>
          <p:nvPr/>
        </p:nvSpPr>
        <p:spPr>
          <a:xfrm>
            <a:off x="5362149" y="3083127"/>
            <a:ext cx="2520280" cy="8309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GB" sz="1200" b="1" dirty="0"/>
              <a:t>Task 3: Assess power of existing MSM program to inform PCoD analysis &amp; future needs</a:t>
            </a:r>
            <a:endParaRPr lang="en-US" sz="1200" b="1" dirty="0"/>
          </a:p>
        </p:txBody>
      </p:sp>
      <p:sp>
        <p:nvSpPr>
          <p:cNvPr id="13" name="TextBox 12">
            <a:extLst>
              <a:ext uri="{FF2B5EF4-FFF2-40B4-BE49-F238E27FC236}">
                <a16:creationId xmlns:a16="http://schemas.microsoft.com/office/drawing/2014/main" id="{FA843467-69B4-4DB2-8186-FC4E55C0F2AE}"/>
              </a:ext>
            </a:extLst>
          </p:cNvPr>
          <p:cNvSpPr txBox="1"/>
          <p:nvPr/>
        </p:nvSpPr>
        <p:spPr>
          <a:xfrm>
            <a:off x="3344863" y="4387546"/>
            <a:ext cx="511363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sz="1200" b="1" dirty="0"/>
              <a:t>Task 4: Recommendations for future MSM program to monitoring population change and inform PCoD analyses</a:t>
            </a:r>
            <a:endParaRPr lang="en-US" sz="1200" b="1" dirty="0"/>
          </a:p>
        </p:txBody>
      </p:sp>
      <p:sp>
        <p:nvSpPr>
          <p:cNvPr id="14" name="Right Arrow 7">
            <a:extLst>
              <a:ext uri="{FF2B5EF4-FFF2-40B4-BE49-F238E27FC236}">
                <a16:creationId xmlns:a16="http://schemas.microsoft.com/office/drawing/2014/main" id="{25CF18F1-C220-492A-95E2-83BBFDF96DE9}"/>
              </a:ext>
            </a:extLst>
          </p:cNvPr>
          <p:cNvSpPr/>
          <p:nvPr/>
        </p:nvSpPr>
        <p:spPr>
          <a:xfrm rot="5400000">
            <a:off x="6398664" y="2628318"/>
            <a:ext cx="434865" cy="421209"/>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sp>
        <p:nvSpPr>
          <p:cNvPr id="16" name="Right Arrow 9">
            <a:extLst>
              <a:ext uri="{FF2B5EF4-FFF2-40B4-BE49-F238E27FC236}">
                <a16:creationId xmlns:a16="http://schemas.microsoft.com/office/drawing/2014/main" id="{CBE8E14D-62FB-448F-8964-8F24DA356E85}"/>
              </a:ext>
            </a:extLst>
          </p:cNvPr>
          <p:cNvSpPr/>
          <p:nvPr/>
        </p:nvSpPr>
        <p:spPr>
          <a:xfrm>
            <a:off x="4786085" y="3181548"/>
            <a:ext cx="576064" cy="494764"/>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grpSp>
        <p:nvGrpSpPr>
          <p:cNvPr id="2" name="Group 1">
            <a:extLst>
              <a:ext uri="{FF2B5EF4-FFF2-40B4-BE49-F238E27FC236}">
                <a16:creationId xmlns:a16="http://schemas.microsoft.com/office/drawing/2014/main" id="{00DBBA13-A054-44FF-9C3E-E7E154909F5E}"/>
              </a:ext>
            </a:extLst>
          </p:cNvPr>
          <p:cNvGrpSpPr/>
          <p:nvPr/>
        </p:nvGrpSpPr>
        <p:grpSpPr>
          <a:xfrm>
            <a:off x="7943697" y="2184105"/>
            <a:ext cx="2119476" cy="2698003"/>
            <a:chOff x="6865516" y="3627549"/>
            <a:chExt cx="2119476" cy="2698003"/>
          </a:xfrm>
        </p:grpSpPr>
        <p:sp>
          <p:nvSpPr>
            <p:cNvPr id="7" name="Left-Up Arrow 12">
              <a:extLst>
                <a:ext uri="{FF2B5EF4-FFF2-40B4-BE49-F238E27FC236}">
                  <a16:creationId xmlns:a16="http://schemas.microsoft.com/office/drawing/2014/main" id="{E6DBD5A6-715B-4318-A730-FE713F8F0DEA}"/>
                </a:ext>
              </a:extLst>
            </p:cNvPr>
            <p:cNvSpPr/>
            <p:nvPr/>
          </p:nvSpPr>
          <p:spPr>
            <a:xfrm>
              <a:off x="7427808" y="5119757"/>
              <a:ext cx="1140935" cy="1205795"/>
            </a:xfrm>
            <a:prstGeom prst="leftUpArrow">
              <a:avLst>
                <a:gd name="adj1" fmla="val 14641"/>
                <a:gd name="adj2" fmla="val 25000"/>
                <a:gd name="adj3" fmla="val 25000"/>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8" name="Left-Up Arrow 13">
              <a:extLst>
                <a:ext uri="{FF2B5EF4-FFF2-40B4-BE49-F238E27FC236}">
                  <a16:creationId xmlns:a16="http://schemas.microsoft.com/office/drawing/2014/main" id="{975A5805-3DD7-4F41-802A-FDA878F722B0}"/>
                </a:ext>
              </a:extLst>
            </p:cNvPr>
            <p:cNvSpPr/>
            <p:nvPr/>
          </p:nvSpPr>
          <p:spPr>
            <a:xfrm flipV="1">
              <a:off x="7400631" y="3627549"/>
              <a:ext cx="1201153" cy="1315276"/>
            </a:xfrm>
            <a:prstGeom prst="leftUpArrow">
              <a:avLst>
                <a:gd name="adj1" fmla="val 12848"/>
                <a:gd name="adj2" fmla="val 25000"/>
                <a:gd name="adj3" fmla="val 25000"/>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9" name="Rectangle 8">
              <a:extLst>
                <a:ext uri="{FF2B5EF4-FFF2-40B4-BE49-F238E27FC236}">
                  <a16:creationId xmlns:a16="http://schemas.microsoft.com/office/drawing/2014/main" id="{A3FE4F6F-4B2C-468B-82F8-7C9ED041B0A3}"/>
                </a:ext>
              </a:extLst>
            </p:cNvPr>
            <p:cNvSpPr/>
            <p:nvPr/>
          </p:nvSpPr>
          <p:spPr>
            <a:xfrm>
              <a:off x="7699008" y="4442350"/>
              <a:ext cx="1275824" cy="999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p>
          </p:txBody>
        </p:sp>
        <p:sp>
          <p:nvSpPr>
            <p:cNvPr id="17" name="TextBox 16">
              <a:extLst>
                <a:ext uri="{FF2B5EF4-FFF2-40B4-BE49-F238E27FC236}">
                  <a16:creationId xmlns:a16="http://schemas.microsoft.com/office/drawing/2014/main" id="{2C66662A-8C5B-4F8B-B588-3DFDDC057D62}"/>
                </a:ext>
              </a:extLst>
            </p:cNvPr>
            <p:cNvSpPr txBox="1"/>
            <p:nvPr/>
          </p:nvSpPr>
          <p:spPr>
            <a:xfrm>
              <a:off x="7688848" y="4557768"/>
              <a:ext cx="1296144" cy="830997"/>
            </a:xfrm>
            <a:prstGeom prst="rect">
              <a:avLst/>
            </a:prstGeom>
            <a:noFill/>
          </p:spPr>
          <p:txBody>
            <a:bodyPr wrap="square" rtlCol="0">
              <a:spAutoFit/>
            </a:bodyPr>
            <a:lstStyle/>
            <a:p>
              <a:pPr algn="ctr"/>
              <a:r>
                <a:rPr lang="en-GB" sz="1200" b="1" dirty="0"/>
                <a:t>MSM Program &amp; Navy stakeholder feedback</a:t>
              </a:r>
              <a:endParaRPr lang="en-US" sz="1200" b="1" dirty="0"/>
            </a:p>
          </p:txBody>
        </p:sp>
        <p:sp>
          <p:nvSpPr>
            <p:cNvPr id="18" name="Right Arrow 11">
              <a:extLst>
                <a:ext uri="{FF2B5EF4-FFF2-40B4-BE49-F238E27FC236}">
                  <a16:creationId xmlns:a16="http://schemas.microsoft.com/office/drawing/2014/main" id="{5A19BB95-3F4C-4583-B430-80FFC56073FE}"/>
                </a:ext>
              </a:extLst>
            </p:cNvPr>
            <p:cNvSpPr/>
            <p:nvPr/>
          </p:nvSpPr>
          <p:spPr>
            <a:xfrm rot="10800000">
              <a:off x="6865516" y="4671031"/>
              <a:ext cx="809744" cy="494764"/>
            </a:xfrm>
            <a:prstGeom prst="rightArrow">
              <a:avLst/>
            </a:prstGeom>
            <a:ln>
              <a:solidFill>
                <a:schemeClr val="tx1"/>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grpSp>
      <p:sp>
        <p:nvSpPr>
          <p:cNvPr id="19" name="Right Arrow 7">
            <a:extLst>
              <a:ext uri="{FF2B5EF4-FFF2-40B4-BE49-F238E27FC236}">
                <a16:creationId xmlns:a16="http://schemas.microsoft.com/office/drawing/2014/main" id="{46823FA2-7DF8-4B8F-9232-1278EC4F9C0E}"/>
              </a:ext>
            </a:extLst>
          </p:cNvPr>
          <p:cNvSpPr/>
          <p:nvPr/>
        </p:nvSpPr>
        <p:spPr>
          <a:xfrm rot="5400000">
            <a:off x="6405102" y="3922656"/>
            <a:ext cx="434865" cy="421209"/>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b="1"/>
          </a:p>
        </p:txBody>
      </p:sp>
      <p:sp>
        <p:nvSpPr>
          <p:cNvPr id="4" name="Content Placeholder 3">
            <a:extLst>
              <a:ext uri="{FF2B5EF4-FFF2-40B4-BE49-F238E27FC236}">
                <a16:creationId xmlns:a16="http://schemas.microsoft.com/office/drawing/2014/main" id="{5683DFBD-AE4D-41CA-BBFB-FEC9B6515685}"/>
              </a:ext>
            </a:extLst>
          </p:cNvPr>
          <p:cNvSpPr>
            <a:spLocks noGrp="1"/>
          </p:cNvSpPr>
          <p:nvPr>
            <p:ph idx="1"/>
          </p:nvPr>
        </p:nvSpPr>
        <p:spPr/>
        <p:txBody>
          <a:bodyPr/>
          <a:lstStyle/>
          <a:p>
            <a:r>
              <a:rPr lang="en-GB" dirty="0"/>
              <a:t>Project Structure</a:t>
            </a:r>
            <a:endParaRPr lang="en-FI" dirty="0"/>
          </a:p>
        </p:txBody>
      </p:sp>
    </p:spTree>
    <p:extLst>
      <p:ext uri="{BB962C8B-B14F-4D97-AF65-F5344CB8AC3E}">
        <p14:creationId xmlns:p14="http://schemas.microsoft.com/office/powerpoint/2010/main" val="31022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D952644-9D99-44B1-B78E-868633AA69A4}"/>
              </a:ext>
            </a:extLst>
          </p:cNvPr>
          <p:cNvGrpSpPr/>
          <p:nvPr/>
        </p:nvGrpSpPr>
        <p:grpSpPr>
          <a:xfrm>
            <a:off x="2440068" y="1000080"/>
            <a:ext cx="6984348" cy="4986192"/>
            <a:chOff x="897984" y="1295400"/>
            <a:chExt cx="7744906" cy="5194300"/>
          </a:xfrm>
        </p:grpSpPr>
        <p:pic>
          <p:nvPicPr>
            <p:cNvPr id="4" name="Picture 2">
              <a:extLst>
                <a:ext uri="{FF2B5EF4-FFF2-40B4-BE49-F238E27FC236}">
                  <a16:creationId xmlns:a16="http://schemas.microsoft.com/office/drawing/2014/main" id="{34AEFB4A-86BB-4CE8-8741-DF870AF5B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984" y="1295400"/>
              <a:ext cx="7744906" cy="519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Brace 4">
              <a:extLst>
                <a:ext uri="{FF2B5EF4-FFF2-40B4-BE49-F238E27FC236}">
                  <a16:creationId xmlns:a16="http://schemas.microsoft.com/office/drawing/2014/main" id="{F06265AF-F6AD-4717-84CA-E8AB720F883E}"/>
                </a:ext>
              </a:extLst>
            </p:cNvPr>
            <p:cNvSpPr/>
            <p:nvPr/>
          </p:nvSpPr>
          <p:spPr>
            <a:xfrm rot="5400000">
              <a:off x="4495800" y="3200400"/>
              <a:ext cx="381000" cy="20574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4814E463-C2E0-43D7-A563-38E94C62D9FC}"/>
                </a:ext>
              </a:extLst>
            </p:cNvPr>
            <p:cNvSpPr txBox="1"/>
            <p:nvPr/>
          </p:nvSpPr>
          <p:spPr>
            <a:xfrm>
              <a:off x="3581400" y="4385930"/>
              <a:ext cx="2455018" cy="945900"/>
            </a:xfrm>
            <a:prstGeom prst="rect">
              <a:avLst/>
            </a:prstGeom>
            <a:noFill/>
          </p:spPr>
          <p:txBody>
            <a:bodyPr wrap="square" rtlCol="0">
              <a:spAutoFit/>
            </a:bodyPr>
            <a:lstStyle/>
            <a:p>
              <a:r>
                <a:rPr lang="en-US" sz="1400" b="1" dirty="0">
                  <a:solidFill>
                    <a:srgbClr val="1B0082"/>
                  </a:solidFill>
                </a:rPr>
                <a:t>Hawaii-Southern California Training and Testing (HSTT)</a:t>
              </a:r>
            </a:p>
          </p:txBody>
        </p:sp>
      </p:grpSp>
      <p:sp>
        <p:nvSpPr>
          <p:cNvPr id="7" name="Title 1">
            <a:extLst>
              <a:ext uri="{FF2B5EF4-FFF2-40B4-BE49-F238E27FC236}">
                <a16:creationId xmlns:a16="http://schemas.microsoft.com/office/drawing/2014/main" id="{379E5C9F-C8F8-44AD-9890-A278A3AAAB0B}"/>
              </a:ext>
            </a:extLst>
          </p:cNvPr>
          <p:cNvSpPr>
            <a:spLocks noGrp="1"/>
          </p:cNvSpPr>
          <p:nvPr>
            <p:ph type="title"/>
          </p:nvPr>
        </p:nvSpPr>
        <p:spPr>
          <a:xfrm>
            <a:off x="4424363" y="296863"/>
            <a:ext cx="6100762" cy="755650"/>
          </a:xfrm>
        </p:spPr>
        <p:txBody>
          <a:bodyPr/>
          <a:lstStyle/>
          <a:p>
            <a:r>
              <a:rPr lang="en-GB" dirty="0"/>
              <a:t>Priorities – summary - SPECIES</a:t>
            </a:r>
            <a:endParaRPr lang="en-FI" dirty="0"/>
          </a:p>
        </p:txBody>
      </p:sp>
      <p:sp>
        <p:nvSpPr>
          <p:cNvPr id="3" name="Content Placeholder 2">
            <a:extLst>
              <a:ext uri="{FF2B5EF4-FFF2-40B4-BE49-F238E27FC236}">
                <a16:creationId xmlns:a16="http://schemas.microsoft.com/office/drawing/2014/main" id="{3C8EF730-29C1-4759-BE63-280F52D6C921}"/>
              </a:ext>
            </a:extLst>
          </p:cNvPr>
          <p:cNvSpPr>
            <a:spLocks noGrp="1"/>
          </p:cNvSpPr>
          <p:nvPr>
            <p:ph idx="1"/>
          </p:nvPr>
        </p:nvSpPr>
        <p:spPr>
          <a:xfrm>
            <a:off x="9424416" y="1979174"/>
            <a:ext cx="2419021" cy="3809595"/>
          </a:xfrm>
        </p:spPr>
        <p:txBody>
          <a:bodyPr/>
          <a:lstStyle/>
          <a:p>
            <a:pPr marL="0" indent="0">
              <a:buNone/>
            </a:pPr>
            <a:r>
              <a:rPr lang="en-GB" b="1" dirty="0"/>
              <a:t>Atlantic:</a:t>
            </a:r>
          </a:p>
          <a:p>
            <a:r>
              <a:rPr lang="en-GB" dirty="0"/>
              <a:t>Cuvier’s beaked whale</a:t>
            </a:r>
          </a:p>
          <a:p>
            <a:r>
              <a:rPr lang="en-GB" dirty="0"/>
              <a:t>SF pilot whale</a:t>
            </a:r>
          </a:p>
          <a:p>
            <a:r>
              <a:rPr lang="en-GB" dirty="0"/>
              <a:t>Sperm whale</a:t>
            </a:r>
          </a:p>
          <a:p>
            <a:r>
              <a:rPr lang="en-GB" dirty="0"/>
              <a:t>Humpback whale</a:t>
            </a:r>
          </a:p>
          <a:p>
            <a:r>
              <a:rPr lang="en-GB" dirty="0"/>
              <a:t>Fin whale</a:t>
            </a:r>
          </a:p>
          <a:p>
            <a:r>
              <a:rPr lang="en-GB" dirty="0"/>
              <a:t>NA Right whale</a:t>
            </a:r>
            <a:endParaRPr lang="en-FI" dirty="0"/>
          </a:p>
        </p:txBody>
      </p:sp>
      <p:sp>
        <p:nvSpPr>
          <p:cNvPr id="9" name="Content Placeholder 2">
            <a:extLst>
              <a:ext uri="{FF2B5EF4-FFF2-40B4-BE49-F238E27FC236}">
                <a16:creationId xmlns:a16="http://schemas.microsoft.com/office/drawing/2014/main" id="{4D3415D6-971D-4820-A90C-B3B85DAB2260}"/>
              </a:ext>
            </a:extLst>
          </p:cNvPr>
          <p:cNvSpPr txBox="1">
            <a:spLocks/>
          </p:cNvSpPr>
          <p:nvPr/>
        </p:nvSpPr>
        <p:spPr>
          <a:xfrm>
            <a:off x="286452" y="2097547"/>
            <a:ext cx="2419021" cy="3162465"/>
          </a:xfrm>
          <a:prstGeom prst="rect">
            <a:avLst/>
          </a:prstGeom>
          <a:solidFill>
            <a:schemeClr val="bg1">
              <a:alpha val="66000"/>
            </a:schemeClr>
          </a:solidFill>
        </p:spPr>
        <p:txBody>
          <a:bodyPr vert="horz" lIns="91440" tIns="45720" rIns="91440" bIns="45720" rtlCol="0">
            <a:normAutofit lnSpcReduction="10000"/>
          </a:bodyPr>
          <a:lstStyle>
            <a:lvl1pPr marL="2857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1pPr>
            <a:lvl2pPr marL="57150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2pPr>
            <a:lvl3pPr marL="8572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Garamond" panose="02020404030301010803" pitchFamily="18" charset="0"/>
                <a:ea typeface="+mn-ea"/>
                <a:cs typeface="+mn-cs"/>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Garamond" panose="02020404030301010803"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b="1" dirty="0"/>
              <a:t>Pacific:</a:t>
            </a:r>
          </a:p>
          <a:p>
            <a:r>
              <a:rPr lang="en-GB" dirty="0"/>
              <a:t>Cuvier’s beaked whale</a:t>
            </a:r>
          </a:p>
          <a:p>
            <a:r>
              <a:rPr lang="en-GB" sz="1900" i="1" dirty="0"/>
              <a:t>Mesoplodon</a:t>
            </a:r>
            <a:r>
              <a:rPr lang="en-GB" dirty="0"/>
              <a:t> spp.</a:t>
            </a:r>
          </a:p>
          <a:p>
            <a:r>
              <a:rPr lang="en-GB" dirty="0"/>
              <a:t>Humpback whale</a:t>
            </a:r>
          </a:p>
          <a:p>
            <a:r>
              <a:rPr lang="en-GB" dirty="0"/>
              <a:t>Blackfish species</a:t>
            </a:r>
          </a:p>
          <a:p>
            <a:pPr lvl="1"/>
            <a:r>
              <a:rPr lang="en-GB" dirty="0"/>
              <a:t>SF pilot whale</a:t>
            </a:r>
          </a:p>
          <a:p>
            <a:pPr lvl="1"/>
            <a:r>
              <a:rPr lang="en-GB" sz="1900" i="1" dirty="0"/>
              <a:t>Pseudorca</a:t>
            </a:r>
          </a:p>
          <a:p>
            <a:r>
              <a:rPr lang="en-GB" dirty="0"/>
              <a:t>PMRF PAM</a:t>
            </a:r>
          </a:p>
          <a:p>
            <a:pPr lvl="1"/>
            <a:r>
              <a:rPr lang="en-GB" dirty="0"/>
              <a:t>Minke, </a:t>
            </a:r>
            <a:r>
              <a:rPr lang="en-GB" dirty="0" err="1"/>
              <a:t>Bryde’s</a:t>
            </a:r>
            <a:r>
              <a:rPr lang="en-GB" dirty="0"/>
              <a:t> whale</a:t>
            </a:r>
          </a:p>
        </p:txBody>
      </p:sp>
      <p:sp>
        <p:nvSpPr>
          <p:cNvPr id="11" name="Oval 10">
            <a:extLst>
              <a:ext uri="{FF2B5EF4-FFF2-40B4-BE49-F238E27FC236}">
                <a16:creationId xmlns:a16="http://schemas.microsoft.com/office/drawing/2014/main" id="{BDA071FB-E1E3-49D8-914D-BEC8D68E4B95}"/>
              </a:ext>
            </a:extLst>
          </p:cNvPr>
          <p:cNvSpPr/>
          <p:nvPr/>
        </p:nvSpPr>
        <p:spPr>
          <a:xfrm rot="2568705">
            <a:off x="8151003" y="1900631"/>
            <a:ext cx="489945" cy="1037169"/>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
        <p:nvSpPr>
          <p:cNvPr id="12" name="Oval 11">
            <a:extLst>
              <a:ext uri="{FF2B5EF4-FFF2-40B4-BE49-F238E27FC236}">
                <a16:creationId xmlns:a16="http://schemas.microsoft.com/office/drawing/2014/main" id="{255A6A39-290F-48A5-AA96-CEAED364B54A}"/>
              </a:ext>
            </a:extLst>
          </p:cNvPr>
          <p:cNvSpPr/>
          <p:nvPr/>
        </p:nvSpPr>
        <p:spPr>
          <a:xfrm rot="304130">
            <a:off x="4060615" y="2192645"/>
            <a:ext cx="2947554" cy="1158677"/>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sp>
        <p:nvSpPr>
          <p:cNvPr id="14" name="Content Placeholder 2">
            <a:extLst>
              <a:ext uri="{FF2B5EF4-FFF2-40B4-BE49-F238E27FC236}">
                <a16:creationId xmlns:a16="http://schemas.microsoft.com/office/drawing/2014/main" id="{B7F01944-4F6E-4B2E-A689-26D446CDE7D9}"/>
              </a:ext>
            </a:extLst>
          </p:cNvPr>
          <p:cNvSpPr txBox="1">
            <a:spLocks/>
          </p:cNvSpPr>
          <p:nvPr/>
        </p:nvSpPr>
        <p:spPr>
          <a:xfrm>
            <a:off x="5338984" y="4830565"/>
            <a:ext cx="3265302" cy="1061392"/>
          </a:xfrm>
          <a:prstGeom prst="rect">
            <a:avLst/>
          </a:prstGeom>
          <a:solidFill>
            <a:schemeClr val="bg1">
              <a:alpha val="66000"/>
            </a:schemeClr>
          </a:solidFill>
        </p:spPr>
        <p:txBody>
          <a:bodyPr vert="horz" lIns="91440" tIns="45720" rIns="91440" bIns="45720" rtlCol="0">
            <a:normAutofit/>
          </a:bodyPr>
          <a:lstStyle>
            <a:lvl1pPr marL="2857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1pPr>
            <a:lvl2pPr marL="57150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2pPr>
            <a:lvl3pPr marL="857250" indent="-285750" algn="l" defTabSz="457200" rtl="0" eaLnBrk="1" latinLnBrk="0" hangingPunct="1">
              <a:spcBef>
                <a:spcPct val="20000"/>
              </a:spcBef>
              <a:buClr>
                <a:srgbClr val="39AFB5"/>
              </a:buClr>
              <a:buSzPct val="120000"/>
              <a:buFont typeface="Lucida Grande"/>
              <a:buChar char="●"/>
              <a:defRPr sz="1700" kern="1200">
                <a:solidFill>
                  <a:schemeClr val="tx1"/>
                </a:solidFill>
                <a:latin typeface="Garamond"/>
                <a:ea typeface="+mn-ea"/>
                <a:cs typeface="Garamond"/>
              </a:defRPr>
            </a:lvl3pPr>
            <a:lvl4pPr marL="1600200" indent="-228600" algn="l" defTabSz="457200" rtl="0" eaLnBrk="1" latinLnBrk="0" hangingPunct="1">
              <a:spcBef>
                <a:spcPct val="20000"/>
              </a:spcBef>
              <a:buFont typeface="Arial" pitchFamily="34" charset="0"/>
              <a:buChar char="•"/>
              <a:defRPr sz="2000" kern="1200">
                <a:solidFill>
                  <a:schemeClr val="tx1"/>
                </a:solidFill>
                <a:latin typeface="Garamond" panose="02020404030301010803" pitchFamily="18" charset="0"/>
                <a:ea typeface="+mn-ea"/>
                <a:cs typeface="+mn-cs"/>
              </a:defRPr>
            </a:lvl4pPr>
            <a:lvl5pPr marL="2057400" indent="-228600" algn="l" defTabSz="457200" rtl="0" eaLnBrk="1" latinLnBrk="0" hangingPunct="1">
              <a:spcBef>
                <a:spcPct val="20000"/>
              </a:spcBef>
              <a:buFont typeface="Arial" pitchFamily="34" charset="0"/>
              <a:buChar char="•"/>
              <a:defRPr sz="2000" kern="1200">
                <a:solidFill>
                  <a:schemeClr val="tx1"/>
                </a:solidFill>
                <a:latin typeface="Garamond" panose="02020404030301010803" pitchFamily="18"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b="1" dirty="0"/>
              <a:t>Total scope - Reviewing:</a:t>
            </a:r>
          </a:p>
          <a:p>
            <a:r>
              <a:rPr lang="en-GB" b="1" dirty="0"/>
              <a:t>15 Atlantic survey programs</a:t>
            </a:r>
          </a:p>
          <a:p>
            <a:r>
              <a:rPr lang="en-GB" b="1" dirty="0"/>
              <a:t>14 Pacific survey programs</a:t>
            </a:r>
            <a:endParaRPr lang="en-GB" dirty="0"/>
          </a:p>
        </p:txBody>
      </p:sp>
    </p:spTree>
    <p:extLst>
      <p:ext uri="{BB962C8B-B14F-4D97-AF65-F5344CB8AC3E}">
        <p14:creationId xmlns:p14="http://schemas.microsoft.com/office/powerpoint/2010/main" val="38907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6139-4620-46CB-9BD1-5447E141E1F2}"/>
              </a:ext>
            </a:extLst>
          </p:cNvPr>
          <p:cNvSpPr>
            <a:spLocks noGrp="1"/>
          </p:cNvSpPr>
          <p:nvPr>
            <p:ph type="title"/>
          </p:nvPr>
        </p:nvSpPr>
        <p:spPr/>
        <p:txBody>
          <a:bodyPr/>
          <a:lstStyle/>
          <a:p>
            <a:r>
              <a:rPr lang="en-GB" dirty="0"/>
              <a:t>Task 1: Review database</a:t>
            </a:r>
            <a:endParaRPr lang="en-FI" dirty="0"/>
          </a:p>
        </p:txBody>
      </p:sp>
      <p:sp>
        <p:nvSpPr>
          <p:cNvPr id="3" name="Content Placeholder 2">
            <a:extLst>
              <a:ext uri="{FF2B5EF4-FFF2-40B4-BE49-F238E27FC236}">
                <a16:creationId xmlns:a16="http://schemas.microsoft.com/office/drawing/2014/main" id="{A076693A-959B-4AC6-9A15-478BABCEAEB7}"/>
              </a:ext>
            </a:extLst>
          </p:cNvPr>
          <p:cNvSpPr>
            <a:spLocks noGrp="1"/>
          </p:cNvSpPr>
          <p:nvPr>
            <p:ph idx="1"/>
          </p:nvPr>
        </p:nvSpPr>
        <p:spPr>
          <a:xfrm>
            <a:off x="548641" y="1238296"/>
            <a:ext cx="9465020" cy="5198898"/>
          </a:xfrm>
        </p:spPr>
        <p:txBody>
          <a:bodyPr>
            <a:normAutofit/>
          </a:bodyPr>
          <a:lstStyle/>
          <a:p>
            <a:pPr marL="0" indent="0">
              <a:buNone/>
            </a:pPr>
            <a:r>
              <a:rPr lang="en-GB" b="1" dirty="0"/>
              <a:t>Reviewed 15 Atlantic survey programs &amp; 14 Pacific survey programs</a:t>
            </a:r>
            <a:endParaRPr lang="en-GB" dirty="0"/>
          </a:p>
          <a:p>
            <a:r>
              <a:rPr lang="en-GB" dirty="0"/>
              <a:t>The </a:t>
            </a:r>
            <a:r>
              <a:rPr lang="en-GB" b="1" dirty="0"/>
              <a:t>‘Atlantic’</a:t>
            </a:r>
            <a:r>
              <a:rPr lang="en-GB" dirty="0"/>
              <a:t> &amp; </a:t>
            </a:r>
            <a:r>
              <a:rPr lang="en-GB" b="1" dirty="0"/>
              <a:t>‘Pacific’</a:t>
            </a:r>
            <a:r>
              <a:rPr lang="en-GB" dirty="0"/>
              <a:t> review spreadsheets for MSM4PCoD are essentially completed, with the exception of studies from 2021 that are being periodically uploaded - </a:t>
            </a:r>
            <a:r>
              <a:rPr lang="en-GB" b="1" dirty="0"/>
              <a:t>.xlsx</a:t>
            </a:r>
          </a:p>
          <a:p>
            <a:r>
              <a:rPr lang="en-GB" dirty="0"/>
              <a:t>Each spreadsheet contains a tab for each data type </a:t>
            </a:r>
          </a:p>
          <a:p>
            <a:endParaRPr lang="en-GB" dirty="0"/>
          </a:p>
          <a:p>
            <a:r>
              <a:rPr lang="en-GB" dirty="0"/>
              <a:t>The data columns were created to be specific to data collection method (</a:t>
            </a:r>
            <a:r>
              <a:rPr lang="en-GB" dirty="0" err="1"/>
              <a:t>e.g</a:t>
            </a:r>
            <a:r>
              <a:rPr lang="en-GB" dirty="0"/>
              <a:t>)</a:t>
            </a:r>
          </a:p>
          <a:p>
            <a:r>
              <a:rPr lang="en-GB" b="1" dirty="0"/>
              <a:t>Capture - Recapture</a:t>
            </a:r>
          </a:p>
          <a:p>
            <a:pPr lvl="1"/>
            <a:r>
              <a:rPr lang="en-GB" dirty="0"/>
              <a:t>Catalog info</a:t>
            </a:r>
          </a:p>
          <a:p>
            <a:pPr lvl="1"/>
            <a:r>
              <a:rPr lang="en-GB" dirty="0"/>
              <a:t>Visual survey effort</a:t>
            </a:r>
          </a:p>
          <a:p>
            <a:pPr marL="0" indent="0">
              <a:buNone/>
            </a:pPr>
            <a:endParaRPr lang="en-GB" dirty="0"/>
          </a:p>
          <a:p>
            <a:r>
              <a:rPr lang="en-GB" b="1" dirty="0"/>
              <a:t>Acoustic (PAM)</a:t>
            </a:r>
          </a:p>
          <a:p>
            <a:pPr lvl="1"/>
            <a:r>
              <a:rPr lang="en-GB" dirty="0"/>
              <a:t>PAM device </a:t>
            </a:r>
          </a:p>
          <a:p>
            <a:pPr lvl="1"/>
            <a:r>
              <a:rPr lang="en-GB" dirty="0"/>
              <a:t># of detections </a:t>
            </a:r>
          </a:p>
          <a:p>
            <a:pPr lvl="1"/>
            <a:r>
              <a:rPr lang="en-GB" dirty="0"/>
              <a:t>Recording hours</a:t>
            </a:r>
          </a:p>
          <a:p>
            <a:endParaRPr lang="en-GB" sz="1200" dirty="0"/>
          </a:p>
          <a:p>
            <a:endParaRPr lang="en-GB" b="1" dirty="0"/>
          </a:p>
        </p:txBody>
      </p:sp>
      <p:pic>
        <p:nvPicPr>
          <p:cNvPr id="5" name="Picture 4">
            <a:extLst>
              <a:ext uri="{FF2B5EF4-FFF2-40B4-BE49-F238E27FC236}">
                <a16:creationId xmlns:a16="http://schemas.microsoft.com/office/drawing/2014/main" id="{1166E8A0-1223-48F4-8169-F19F8BE4CC76}"/>
              </a:ext>
            </a:extLst>
          </p:cNvPr>
          <p:cNvPicPr>
            <a:picLocks noChangeAspect="1"/>
          </p:cNvPicPr>
          <p:nvPr/>
        </p:nvPicPr>
        <p:blipFill rotWithShape="1">
          <a:blip r:embed="rId3"/>
          <a:srcRect b="78934"/>
          <a:stretch/>
        </p:blipFill>
        <p:spPr>
          <a:xfrm>
            <a:off x="3683728" y="2495807"/>
            <a:ext cx="7827354" cy="237964"/>
          </a:xfrm>
          <a:prstGeom prst="rect">
            <a:avLst/>
          </a:prstGeom>
          <a:ln>
            <a:solidFill>
              <a:schemeClr val="tx1"/>
            </a:solidFill>
          </a:ln>
        </p:spPr>
      </p:pic>
      <p:pic>
        <p:nvPicPr>
          <p:cNvPr id="11" name="Picture 10">
            <a:extLst>
              <a:ext uri="{FF2B5EF4-FFF2-40B4-BE49-F238E27FC236}">
                <a16:creationId xmlns:a16="http://schemas.microsoft.com/office/drawing/2014/main" id="{3555986B-5F7D-4A3E-9799-DDA067733B27}"/>
              </a:ext>
            </a:extLst>
          </p:cNvPr>
          <p:cNvPicPr>
            <a:picLocks noChangeAspect="1"/>
          </p:cNvPicPr>
          <p:nvPr/>
        </p:nvPicPr>
        <p:blipFill rotWithShape="1">
          <a:blip r:embed="rId4"/>
          <a:srcRect r="6010"/>
          <a:stretch/>
        </p:blipFill>
        <p:spPr>
          <a:xfrm>
            <a:off x="6151336" y="4490681"/>
            <a:ext cx="5391877" cy="1129022"/>
          </a:xfrm>
          <a:prstGeom prst="rect">
            <a:avLst/>
          </a:prstGeom>
          <a:ln>
            <a:solidFill>
              <a:schemeClr val="tx1"/>
            </a:solidFill>
          </a:ln>
        </p:spPr>
      </p:pic>
      <p:grpSp>
        <p:nvGrpSpPr>
          <p:cNvPr id="14" name="Group 13">
            <a:extLst>
              <a:ext uri="{FF2B5EF4-FFF2-40B4-BE49-F238E27FC236}">
                <a16:creationId xmlns:a16="http://schemas.microsoft.com/office/drawing/2014/main" id="{A6A6FC2D-EE63-637E-0D89-C16BBD9CCC62}"/>
              </a:ext>
            </a:extLst>
          </p:cNvPr>
          <p:cNvGrpSpPr/>
          <p:nvPr/>
        </p:nvGrpSpPr>
        <p:grpSpPr>
          <a:xfrm>
            <a:off x="1046158" y="1027676"/>
            <a:ext cx="10346609" cy="4802647"/>
            <a:chOff x="1046158" y="1027676"/>
            <a:chExt cx="10346609" cy="4802647"/>
          </a:xfrm>
        </p:grpSpPr>
        <p:grpSp>
          <p:nvGrpSpPr>
            <p:cNvPr id="12" name="Group 11">
              <a:extLst>
                <a:ext uri="{FF2B5EF4-FFF2-40B4-BE49-F238E27FC236}">
                  <a16:creationId xmlns:a16="http://schemas.microsoft.com/office/drawing/2014/main" id="{7A9A3E71-712D-60AF-21E9-F379DAAAAB86}"/>
                </a:ext>
              </a:extLst>
            </p:cNvPr>
            <p:cNvGrpSpPr/>
            <p:nvPr/>
          </p:nvGrpSpPr>
          <p:grpSpPr>
            <a:xfrm>
              <a:off x="1046158" y="1027676"/>
              <a:ext cx="10346609" cy="4802647"/>
              <a:chOff x="1046158" y="1027676"/>
              <a:chExt cx="10346609" cy="4802647"/>
            </a:xfrm>
          </p:grpSpPr>
          <p:pic>
            <p:nvPicPr>
              <p:cNvPr id="7" name="Picture 6">
                <a:extLst>
                  <a:ext uri="{FF2B5EF4-FFF2-40B4-BE49-F238E27FC236}">
                    <a16:creationId xmlns:a16="http://schemas.microsoft.com/office/drawing/2014/main" id="{D9A40864-0206-4A93-9259-3929CEC10600}"/>
                  </a:ext>
                </a:extLst>
              </p:cNvPr>
              <p:cNvPicPr>
                <a:picLocks noChangeAspect="1"/>
              </p:cNvPicPr>
              <p:nvPr/>
            </p:nvPicPr>
            <p:blipFill rotWithShape="1">
              <a:blip r:embed="rId5"/>
              <a:srcRect l="59866" t="1718" b="77488"/>
              <a:stretch/>
            </p:blipFill>
            <p:spPr>
              <a:xfrm>
                <a:off x="6151336" y="2879904"/>
                <a:ext cx="5177589" cy="1343055"/>
              </a:xfrm>
              <a:prstGeom prst="rect">
                <a:avLst/>
              </a:prstGeom>
              <a:ln>
                <a:solidFill>
                  <a:schemeClr val="tx1"/>
                </a:solidFill>
              </a:ln>
            </p:spPr>
          </p:pic>
          <p:pic>
            <p:nvPicPr>
              <p:cNvPr id="4" name="Picture 3">
                <a:extLst>
                  <a:ext uri="{FF2B5EF4-FFF2-40B4-BE49-F238E27FC236}">
                    <a16:creationId xmlns:a16="http://schemas.microsoft.com/office/drawing/2014/main" id="{13D0AAD4-BA30-6215-8A91-55DD5CBAFB35}"/>
                  </a:ext>
                </a:extLst>
              </p:cNvPr>
              <p:cNvPicPr>
                <a:picLocks noChangeAspect="1"/>
              </p:cNvPicPr>
              <p:nvPr/>
            </p:nvPicPr>
            <p:blipFill>
              <a:blip r:embed="rId6"/>
              <a:stretch>
                <a:fillRect/>
              </a:stretch>
            </p:blipFill>
            <p:spPr>
              <a:xfrm>
                <a:off x="1046158" y="1027676"/>
                <a:ext cx="7772400" cy="4802647"/>
              </a:xfrm>
              <a:prstGeom prst="rect">
                <a:avLst/>
              </a:prstGeom>
              <a:ln w="12700">
                <a:noFill/>
              </a:ln>
              <a:effectLst/>
            </p:spPr>
          </p:pic>
          <p:pic>
            <p:nvPicPr>
              <p:cNvPr id="6" name="Picture 5">
                <a:extLst>
                  <a:ext uri="{FF2B5EF4-FFF2-40B4-BE49-F238E27FC236}">
                    <a16:creationId xmlns:a16="http://schemas.microsoft.com/office/drawing/2014/main" id="{74C5FA60-60E5-B657-3B5C-BE7F78A730E7}"/>
                  </a:ext>
                </a:extLst>
              </p:cNvPr>
              <p:cNvPicPr>
                <a:picLocks noChangeAspect="1"/>
              </p:cNvPicPr>
              <p:nvPr/>
            </p:nvPicPr>
            <p:blipFill rotWithShape="1">
              <a:blip r:embed="rId7"/>
              <a:srcRect l="24387" t="5222" b="9080"/>
              <a:stretch/>
            </p:blipFill>
            <p:spPr>
              <a:xfrm>
                <a:off x="2755392" y="1475232"/>
                <a:ext cx="4467711" cy="3681984"/>
              </a:xfrm>
              <a:prstGeom prst="rect">
                <a:avLst/>
              </a:prstGeom>
            </p:spPr>
          </p:pic>
          <p:sp>
            <p:nvSpPr>
              <p:cNvPr id="9" name="Rectangle 8">
                <a:extLst>
                  <a:ext uri="{FF2B5EF4-FFF2-40B4-BE49-F238E27FC236}">
                    <a16:creationId xmlns:a16="http://schemas.microsoft.com/office/drawing/2014/main" id="{00AE3A4F-B67E-189F-16C1-CE193DAE6A5F}"/>
                  </a:ext>
                </a:extLst>
              </p:cNvPr>
              <p:cNvSpPr/>
              <p:nvPr/>
            </p:nvSpPr>
            <p:spPr>
              <a:xfrm>
                <a:off x="8827008" y="1051950"/>
                <a:ext cx="2565759" cy="4739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pic>
            <p:nvPicPr>
              <p:cNvPr id="8" name="Picture 7">
                <a:extLst>
                  <a:ext uri="{FF2B5EF4-FFF2-40B4-BE49-F238E27FC236}">
                    <a16:creationId xmlns:a16="http://schemas.microsoft.com/office/drawing/2014/main" id="{FB82F943-C097-6301-2CCB-1C915419211F}"/>
                  </a:ext>
                </a:extLst>
              </p:cNvPr>
              <p:cNvPicPr>
                <a:picLocks noChangeAspect="1"/>
              </p:cNvPicPr>
              <p:nvPr/>
            </p:nvPicPr>
            <p:blipFill>
              <a:blip r:embed="rId8"/>
              <a:stretch>
                <a:fillRect/>
              </a:stretch>
            </p:blipFill>
            <p:spPr>
              <a:xfrm>
                <a:off x="7101183" y="1793938"/>
                <a:ext cx="4267200" cy="3022600"/>
              </a:xfrm>
              <a:prstGeom prst="rect">
                <a:avLst/>
              </a:prstGeom>
            </p:spPr>
          </p:pic>
        </p:grpSp>
        <p:sp>
          <p:nvSpPr>
            <p:cNvPr id="13" name="Rectangle 12">
              <a:extLst>
                <a:ext uri="{FF2B5EF4-FFF2-40B4-BE49-F238E27FC236}">
                  <a16:creationId xmlns:a16="http://schemas.microsoft.com/office/drawing/2014/main" id="{CE6519BB-BFF5-5304-E430-603B97EE7ADE}"/>
                </a:ext>
              </a:extLst>
            </p:cNvPr>
            <p:cNvSpPr/>
            <p:nvPr/>
          </p:nvSpPr>
          <p:spPr>
            <a:xfrm>
              <a:off x="6742176" y="3121152"/>
              <a:ext cx="243840" cy="390144"/>
            </a:xfrm>
            <a:prstGeom prst="rect">
              <a:avLst/>
            </a:prstGeom>
            <a:solidFill>
              <a:srgbClr val="00B4C6"/>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a:p>
          </p:txBody>
        </p:sp>
      </p:grpSp>
      <p:sp>
        <p:nvSpPr>
          <p:cNvPr id="15" name="TextBox 14">
            <a:extLst>
              <a:ext uri="{FF2B5EF4-FFF2-40B4-BE49-F238E27FC236}">
                <a16:creationId xmlns:a16="http://schemas.microsoft.com/office/drawing/2014/main" id="{D34865BA-B650-6205-01AC-920C351EDB0A}"/>
              </a:ext>
            </a:extLst>
          </p:cNvPr>
          <p:cNvSpPr txBox="1"/>
          <p:nvPr/>
        </p:nvSpPr>
        <p:spPr>
          <a:xfrm>
            <a:off x="8217408" y="4230624"/>
            <a:ext cx="3060192" cy="1754326"/>
          </a:xfrm>
          <a:prstGeom prst="rect">
            <a:avLst/>
          </a:prstGeom>
          <a:noFill/>
        </p:spPr>
        <p:txBody>
          <a:bodyPr wrap="square" rtlCol="0">
            <a:spAutoFit/>
          </a:bodyPr>
          <a:lstStyle/>
          <a:p>
            <a:r>
              <a:rPr lang="en-GB" dirty="0"/>
              <a:t>C</a:t>
            </a:r>
            <a:r>
              <a:rPr lang="en-FI" dirty="0"/>
              <a:t>urrently in Excel</a:t>
            </a:r>
          </a:p>
          <a:p>
            <a:endParaRPr lang="en-FI" dirty="0"/>
          </a:p>
          <a:p>
            <a:r>
              <a:rPr lang="en-FI" dirty="0"/>
              <a:t>What’s the best format for these amassed meta-data</a:t>
            </a:r>
          </a:p>
          <a:p>
            <a:r>
              <a:rPr lang="en-FI" dirty="0"/>
              <a:t>- e.g. R Shiny app – web interface</a:t>
            </a:r>
          </a:p>
        </p:txBody>
      </p:sp>
    </p:spTree>
    <p:extLst>
      <p:ext uri="{BB962C8B-B14F-4D97-AF65-F5344CB8AC3E}">
        <p14:creationId xmlns:p14="http://schemas.microsoft.com/office/powerpoint/2010/main" val="138922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fade">
                                      <p:cBhvr>
                                        <p:cTn id="26" dur="500"/>
                                        <p:tgtEl>
                                          <p:spTgt spid="3">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10624</TotalTime>
  <Words>2617</Words>
  <Application>Microsoft Macintosh PowerPoint</Application>
  <PresentationFormat>Widescreen</PresentationFormat>
  <Paragraphs>383</Paragraphs>
  <Slides>27</Slides>
  <Notes>16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Adobe Garamond Pro</vt:lpstr>
      <vt:lpstr>Arial</vt:lpstr>
      <vt:lpstr>Calibri</vt:lpstr>
      <vt:lpstr>Futura Book</vt:lpstr>
      <vt:lpstr>Garamond</vt:lpstr>
      <vt:lpstr>Lucida Grande</vt:lpstr>
      <vt:lpstr>Times New Roman</vt:lpstr>
      <vt:lpstr>1_Office Theme</vt:lpstr>
      <vt:lpstr>‘MSM4PCoD’ – Marine Species Monitoring for the Population Consequences of Disturbance (project 43)</vt:lpstr>
      <vt:lpstr>PowerPoint Presentation</vt:lpstr>
      <vt:lpstr>Background</vt:lpstr>
      <vt:lpstr>Background</vt:lpstr>
      <vt:lpstr>BACKGROUND – ISO CONCEPTS</vt:lpstr>
      <vt:lpstr>‘MSM4PCoD’ Technical Objectives</vt:lpstr>
      <vt:lpstr>‘MSM4PCoD’ Technical Approach</vt:lpstr>
      <vt:lpstr>Priorities – summary - SPECIES</vt:lpstr>
      <vt:lpstr>Task 1: Review database</vt:lpstr>
      <vt:lpstr>‘MSM4PCoD’ Technical Approach</vt:lpstr>
      <vt:lpstr>PowerPoint Presentation</vt:lpstr>
      <vt:lpstr>Task 2: METRICS - bioenergetics</vt:lpstr>
      <vt:lpstr>Task 2  Metrics – bioenergetics – Cuvier’s</vt:lpstr>
      <vt:lpstr>Task 2  Metrics – bioenergetics – Cuvier’s</vt:lpstr>
      <vt:lpstr>‘MSM4PCoD’ Technical Approach</vt:lpstr>
      <vt:lpstr>Task 3: explorative power analysis (PAM)</vt:lpstr>
      <vt:lpstr>Task 3: explorative power analysis (PAM)</vt:lpstr>
      <vt:lpstr>Task 3: Explorative power analysis (visual)</vt:lpstr>
      <vt:lpstr>TASK 3: POWER oF MSM EFFORT – IPM SIM TOOL</vt:lpstr>
      <vt:lpstr>TASK 3: POWER oF MSM EFFORT – IPM SIM TOOL</vt:lpstr>
      <vt:lpstr>TASK 3: POWER oF MSM EFFORT – IPM SIM TOOL</vt:lpstr>
      <vt:lpstr>TASK 3: POWER oF MSM EFFORT – IPM SIM TOOL</vt:lpstr>
      <vt:lpstr>TASK 3: POWER oF MSM EFFORT – IPM SIM TOOL</vt:lpstr>
      <vt:lpstr>INITIAL RECOMMENDATIONS FOR MSM SUMMIT?</vt:lpstr>
      <vt:lpstr>PowerPoint Presentation</vt:lpstr>
      <vt:lpstr>Task 1: POTENTIAL Case studIES </vt:lpstr>
      <vt:lpstr>Task 3: explorative power analysis (PAM)</vt:lpstr>
    </vt:vector>
  </TitlesOfParts>
  <Company>AOA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Nancy Horvat</dc:creator>
  <cp:lastModifiedBy>Cormac Booth</cp:lastModifiedBy>
  <cp:revision>352</cp:revision>
  <dcterms:created xsi:type="dcterms:W3CDTF">2012-08-07T19:48:45Z</dcterms:created>
  <dcterms:modified xsi:type="dcterms:W3CDTF">2023-04-25T18:26:20Z</dcterms:modified>
</cp:coreProperties>
</file>